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4"/>
  </p:notesMasterIdLst>
  <p:handoutMasterIdLst>
    <p:handoutMasterId r:id="rId65"/>
  </p:handoutMasterIdLst>
  <p:sldIdLst>
    <p:sldId id="256" r:id="rId5"/>
    <p:sldId id="257" r:id="rId6"/>
    <p:sldId id="303" r:id="rId7"/>
    <p:sldId id="407" r:id="rId8"/>
    <p:sldId id="408" r:id="rId9"/>
    <p:sldId id="438" r:id="rId10"/>
    <p:sldId id="439" r:id="rId11"/>
    <p:sldId id="440" r:id="rId12"/>
    <p:sldId id="441" r:id="rId13"/>
    <p:sldId id="442" r:id="rId14"/>
    <p:sldId id="443" r:id="rId15"/>
    <p:sldId id="444" r:id="rId16"/>
    <p:sldId id="445" r:id="rId17"/>
    <p:sldId id="447" r:id="rId18"/>
    <p:sldId id="446" r:id="rId19"/>
    <p:sldId id="409" r:id="rId20"/>
    <p:sldId id="410" r:id="rId21"/>
    <p:sldId id="411" r:id="rId22"/>
    <p:sldId id="448" r:id="rId23"/>
    <p:sldId id="413" r:id="rId24"/>
    <p:sldId id="414" r:id="rId25"/>
    <p:sldId id="415" r:id="rId26"/>
    <p:sldId id="449" r:id="rId27"/>
    <p:sldId id="451" r:id="rId28"/>
    <p:sldId id="452" r:id="rId29"/>
    <p:sldId id="453" r:id="rId30"/>
    <p:sldId id="417" r:id="rId31"/>
    <p:sldId id="462" r:id="rId32"/>
    <p:sldId id="418" r:id="rId33"/>
    <p:sldId id="419" r:id="rId34"/>
    <p:sldId id="420" r:id="rId35"/>
    <p:sldId id="421" r:id="rId36"/>
    <p:sldId id="422" r:id="rId37"/>
    <p:sldId id="423" r:id="rId38"/>
    <p:sldId id="424" r:id="rId39"/>
    <p:sldId id="425" r:id="rId40"/>
    <p:sldId id="454" r:id="rId41"/>
    <p:sldId id="455" r:id="rId42"/>
    <p:sldId id="426" r:id="rId43"/>
    <p:sldId id="427" r:id="rId44"/>
    <p:sldId id="456" r:id="rId45"/>
    <p:sldId id="428" r:id="rId46"/>
    <p:sldId id="429" r:id="rId47"/>
    <p:sldId id="430" r:id="rId48"/>
    <p:sldId id="431" r:id="rId49"/>
    <p:sldId id="457" r:id="rId50"/>
    <p:sldId id="432" r:id="rId51"/>
    <p:sldId id="433" r:id="rId52"/>
    <p:sldId id="458" r:id="rId53"/>
    <p:sldId id="434" r:id="rId54"/>
    <p:sldId id="459" r:id="rId55"/>
    <p:sldId id="435" r:id="rId56"/>
    <p:sldId id="460" r:id="rId57"/>
    <p:sldId id="436" r:id="rId58"/>
    <p:sldId id="461" r:id="rId59"/>
    <p:sldId id="437" r:id="rId60"/>
    <p:sldId id="333" r:id="rId61"/>
    <p:sldId id="309" r:id="rId62"/>
    <p:sldId id="310"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7E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9826" autoAdjust="0"/>
  </p:normalViewPr>
  <p:slideViewPr>
    <p:cSldViewPr snapToGrid="0" showGuides="1">
      <p:cViewPr varScale="1">
        <p:scale>
          <a:sx n="66" d="100"/>
          <a:sy n="66" d="100"/>
        </p:scale>
        <p:origin x="484" y="32"/>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8/20/2020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8/20/2020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8/20/2020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8/20/2020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8/20/2020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8/20/2020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8/20/2020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8/20/2020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8/20/2020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8/20/2020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9400" y="304800"/>
            <a:ext cx="10642600" cy="11239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59984" y="1946275"/>
            <a:ext cx="10363200" cy="4114800"/>
          </a:xfrm>
        </p:spPr>
        <p:txBody>
          <a:bodyPr/>
          <a:lstStyle/>
          <a:p>
            <a:endParaRPr lang="en-US"/>
          </a:p>
        </p:txBody>
      </p:sp>
      <p:sp>
        <p:nvSpPr>
          <p:cNvPr id="4" name="Date Placeholder 3"/>
          <p:cNvSpPr>
            <a:spLocks noGrp="1"/>
          </p:cNvSpPr>
          <p:nvPr>
            <p:ph type="dt" sz="half" idx="10"/>
          </p:nvPr>
        </p:nvSpPr>
        <p:spPr>
          <a:xfrm>
            <a:off x="15240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7752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347200" y="6248400"/>
            <a:ext cx="2540000" cy="457200"/>
          </a:xfrm>
        </p:spPr>
        <p:txBody>
          <a:bodyPr/>
          <a:lstStyle>
            <a:lvl1pPr>
              <a:defRPr/>
            </a:lvl1pPr>
          </a:lstStyle>
          <a:p>
            <a:fld id="{743C6ED8-4723-E348-9FA9-362DF66CA239}" type="slidenum">
              <a:rPr lang="en-US"/>
              <a:pPr/>
              <a:t>‹#›</a:t>
            </a:fld>
            <a:endParaRPr lang="en-US"/>
          </a:p>
        </p:txBody>
      </p:sp>
    </p:spTree>
    <p:extLst>
      <p:ext uri="{BB962C8B-B14F-4D97-AF65-F5344CB8AC3E}">
        <p14:creationId xmlns:p14="http://schemas.microsoft.com/office/powerpoint/2010/main" val="18774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2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8/20/2020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teLoNYvOf9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DvSk5T_0UfU"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MJYLfekgw2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sBPyVl3S5-k"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sz="3600" cap="small" dirty="0" smtClean="0"/>
              <a:t>Shaping Student Behaviors</a:t>
            </a:r>
            <a:endParaRPr lang="en-US" sz="3600" cap="small" dirty="0"/>
          </a:p>
        </p:txBody>
      </p:sp>
      <p:sp>
        <p:nvSpPr>
          <p:cNvPr id="7" name="Subtitle 6"/>
          <p:cNvSpPr>
            <a:spLocks noGrp="1"/>
          </p:cNvSpPr>
          <p:nvPr>
            <p:ph type="subTitle" idx="1"/>
          </p:nvPr>
        </p:nvSpPr>
        <p:spPr/>
        <p:txBody>
          <a:bodyPr>
            <a:normAutofit/>
          </a:bodyPr>
          <a:lstStyle/>
          <a:p>
            <a:r>
              <a:rPr lang="en-US" sz="2000" dirty="0" smtClean="0"/>
              <a:t>Module 6</a:t>
            </a:r>
            <a:endParaRPr lang="en-US" sz="2000" dirty="0"/>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Topics </a:t>
            </a:r>
            <a:r>
              <a:rPr lang="en-US" dirty="0" smtClean="0"/>
              <a:t>to be Covered in this Presentation</a:t>
            </a:r>
            <a:endParaRPr lang="en-US" dirty="0"/>
          </a:p>
        </p:txBody>
      </p:sp>
      <p:sp>
        <p:nvSpPr>
          <p:cNvPr id="6" name="Content Placeholder 5"/>
          <p:cNvSpPr>
            <a:spLocks noGrp="1"/>
          </p:cNvSpPr>
          <p:nvPr>
            <p:ph idx="1"/>
          </p:nvPr>
        </p:nvSpPr>
        <p:spPr/>
        <p:txBody>
          <a:bodyPr/>
          <a:lstStyle/>
          <a:p>
            <a:pPr lvl="0"/>
            <a:r>
              <a:rPr lang="en-US" dirty="0" smtClean="0"/>
              <a:t>Shaping student behavior</a:t>
            </a:r>
          </a:p>
          <a:p>
            <a:pPr lvl="0"/>
            <a:r>
              <a:rPr lang="en-US" dirty="0" smtClean="0"/>
              <a:t>Individual behavior change</a:t>
            </a:r>
          </a:p>
          <a:p>
            <a:pPr lvl="0"/>
            <a:r>
              <a:rPr lang="en-US" dirty="0" smtClean="0"/>
              <a:t>Teaching self-monitoring strategies</a:t>
            </a:r>
          </a:p>
          <a:p>
            <a:pPr lvl="0"/>
            <a:endParaRPr lang="en-US" dirty="0" smtClean="0"/>
          </a:p>
        </p:txBody>
      </p:sp>
    </p:spTree>
    <p:extLst>
      <p:ext uri="{BB962C8B-B14F-4D97-AF65-F5344CB8AC3E}">
        <p14:creationId xmlns:p14="http://schemas.microsoft.com/office/powerpoint/2010/main" val="64421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3200" dirty="0" smtClean="0"/>
              <a:t>As discussed throughout this course, it is the teacher’s job to create a safe and welcoming environment in the classroom, one in which all students feel free to learn and express themselves.</a:t>
            </a:r>
          </a:p>
          <a:p>
            <a:pPr marL="0" indent="0" algn="ctr">
              <a:buNone/>
            </a:pPr>
            <a:r>
              <a:rPr lang="en-US" sz="3200" dirty="0" smtClean="0"/>
              <a:t>As was also discussed throughout this course, teachers must be proactive in dealing with students who, for one reason or another, are disruptive to the learning environment. </a:t>
            </a:r>
          </a:p>
        </p:txBody>
      </p:sp>
    </p:spTree>
    <p:extLst>
      <p:ext uri="{BB962C8B-B14F-4D97-AF65-F5344CB8AC3E}">
        <p14:creationId xmlns:p14="http://schemas.microsoft.com/office/powerpoint/2010/main" val="258221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3200" dirty="0" smtClean="0"/>
              <a:t>In the first presentation here in Module 6, you learned that there are two reasons for a student’s actions . . . either to </a:t>
            </a:r>
            <a:r>
              <a:rPr lang="en-US" sz="3200" b="1" dirty="0" smtClean="0"/>
              <a:t>get</a:t>
            </a:r>
            <a:r>
              <a:rPr lang="en-US" sz="3200" dirty="0" smtClean="0"/>
              <a:t> something or to </a:t>
            </a:r>
            <a:r>
              <a:rPr lang="en-US" sz="3200" b="1" dirty="0" smtClean="0"/>
              <a:t>avoid</a:t>
            </a:r>
            <a:r>
              <a:rPr lang="en-US" sz="3200" dirty="0" smtClean="0"/>
              <a:t> something, and it is the purpose of the functional behavioral assessment or FBA to determine what that motivation actually is for a particular student.  It is in the behavioral intervention plan or BIP that alternate behaviors are explored.</a:t>
            </a:r>
          </a:p>
        </p:txBody>
      </p:sp>
    </p:spTree>
    <p:extLst>
      <p:ext uri="{BB962C8B-B14F-4D97-AF65-F5344CB8AC3E}">
        <p14:creationId xmlns:p14="http://schemas.microsoft.com/office/powerpoint/2010/main" val="165855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3200" dirty="0" smtClean="0"/>
              <a:t>Another method of altering student behavior is somewhat controversial, but it is grounded in theory.  In this presentation, let’s look at ways of shaping a student’s behavior to better allow the student to learn in the classroom.</a:t>
            </a:r>
          </a:p>
        </p:txBody>
      </p:sp>
    </p:spTree>
    <p:extLst>
      <p:ext uri="{BB962C8B-B14F-4D97-AF65-F5344CB8AC3E}">
        <p14:creationId xmlns:p14="http://schemas.microsoft.com/office/powerpoint/2010/main" val="134336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Shaping Student Behavior</a:t>
            </a:r>
            <a:endParaRPr lang="en-US" dirty="0"/>
          </a:p>
        </p:txBody>
      </p:sp>
      <p:sp>
        <p:nvSpPr>
          <p:cNvPr id="8" name="Text Placeholder 7"/>
          <p:cNvSpPr>
            <a:spLocks noGrp="1"/>
          </p:cNvSpPr>
          <p:nvPr>
            <p:ph type="body" idx="1"/>
          </p:nvPr>
        </p:nvSpPr>
        <p:spPr/>
        <p:txBody>
          <a:bodyPr/>
          <a:lstStyle/>
          <a:p>
            <a:endParaRPr lang="en-US"/>
          </a:p>
        </p:txBody>
      </p:sp>
    </p:spTree>
    <p:extLst>
      <p:ext uri="{BB962C8B-B14F-4D97-AF65-F5344CB8AC3E}">
        <p14:creationId xmlns:p14="http://schemas.microsoft.com/office/powerpoint/2010/main" val="3720359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Shaping?</a:t>
            </a:r>
            <a:endParaRPr lang="en-US" dirty="0"/>
          </a:p>
        </p:txBody>
      </p:sp>
      <p:sp>
        <p:nvSpPr>
          <p:cNvPr id="5" name="Content Placeholder 4"/>
          <p:cNvSpPr>
            <a:spLocks noGrp="1"/>
          </p:cNvSpPr>
          <p:nvPr>
            <p:ph idx="1"/>
          </p:nvPr>
        </p:nvSpPr>
        <p:spPr/>
        <p:txBody>
          <a:bodyPr/>
          <a:lstStyle/>
          <a:p>
            <a:r>
              <a:rPr lang="en-US" dirty="0" smtClean="0"/>
              <a:t>A teaching </a:t>
            </a:r>
            <a:r>
              <a:rPr lang="en-US" dirty="0"/>
              <a:t>technique that involves a teacher rewarding a child as </a:t>
            </a:r>
            <a:r>
              <a:rPr lang="en-US" dirty="0" smtClean="0"/>
              <a:t>he/she </a:t>
            </a:r>
            <a:r>
              <a:rPr lang="en-US" dirty="0"/>
              <a:t>successfully improves the acquisition of a target skill</a:t>
            </a:r>
          </a:p>
          <a:p>
            <a:r>
              <a:rPr lang="en-US" dirty="0" smtClean="0"/>
              <a:t>Also known as successive approximation </a:t>
            </a:r>
          </a:p>
          <a:p>
            <a:r>
              <a:rPr lang="en-US" dirty="0"/>
              <a:t>C</a:t>
            </a:r>
            <a:r>
              <a:rPr lang="en-US" dirty="0" smtClean="0"/>
              <a:t>onsidered </a:t>
            </a:r>
            <a:r>
              <a:rPr lang="en-US" dirty="0"/>
              <a:t>an essential process in teaching because a behavior cannot be rewarded unless it first </a:t>
            </a:r>
            <a:r>
              <a:rPr lang="en-US" dirty="0" smtClean="0"/>
              <a:t>occurs</a:t>
            </a:r>
          </a:p>
          <a:p>
            <a:pPr lvl="1"/>
            <a:r>
              <a:rPr lang="en-US" dirty="0"/>
              <a:t>S</a:t>
            </a:r>
            <a:r>
              <a:rPr lang="en-US" dirty="0" smtClean="0"/>
              <a:t>haping </a:t>
            </a:r>
            <a:r>
              <a:rPr lang="en-US" dirty="0"/>
              <a:t>is intended to lead children in the direction of an appropriate complex behavior, and then reward them as they complete each successive </a:t>
            </a:r>
            <a:r>
              <a:rPr lang="en-US" dirty="0" smtClean="0"/>
              <a:t>step</a:t>
            </a:r>
          </a:p>
          <a:p>
            <a:r>
              <a:rPr lang="en-US" dirty="0" smtClean="0"/>
              <a:t>What theory does this spring from?</a:t>
            </a:r>
          </a:p>
        </p:txBody>
      </p:sp>
    </p:spTree>
    <p:extLst>
      <p:ext uri="{BB962C8B-B14F-4D97-AF65-F5344CB8AC3E}">
        <p14:creationId xmlns:p14="http://schemas.microsoft.com/office/powerpoint/2010/main" val="42741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Historical Origins</a:t>
            </a:r>
            <a:endParaRPr lang="en-US" dirty="0"/>
          </a:p>
        </p:txBody>
      </p:sp>
      <p:sp>
        <p:nvSpPr>
          <p:cNvPr id="3" name="Content Placeholder 2"/>
          <p:cNvSpPr>
            <a:spLocks noGrp="1"/>
          </p:cNvSpPr>
          <p:nvPr>
            <p:ph idx="1"/>
          </p:nvPr>
        </p:nvSpPr>
        <p:spPr>
          <a:xfrm>
            <a:off x="1104900" y="1600200"/>
            <a:ext cx="9982200" cy="5257800"/>
          </a:xfrm>
        </p:spPr>
        <p:txBody>
          <a:bodyPr>
            <a:normAutofit lnSpcReduction="10000"/>
          </a:bodyPr>
          <a:lstStyle/>
          <a:p>
            <a:r>
              <a:rPr lang="en-US" dirty="0" smtClean="0"/>
              <a:t>It arose from behaviorism, a field of psychology established by B.F. Skinner and based on the relationship between behaviors and their reinforcement</a:t>
            </a:r>
          </a:p>
          <a:p>
            <a:r>
              <a:rPr lang="en-US" dirty="0" smtClean="0"/>
              <a:t>Skinner believed that behaviors need to be reinforced by specific preferred items or food</a:t>
            </a:r>
          </a:p>
          <a:p>
            <a:r>
              <a:rPr lang="en-US" dirty="0" smtClean="0"/>
              <a:t>Behaviorism and behavioral theories are the foundations of applied behavior analysis (ABA), which is used successfully with children who fall somewhere on the autistic spectrum among others</a:t>
            </a:r>
          </a:p>
          <a:p>
            <a:r>
              <a:rPr lang="en-US" dirty="0" smtClean="0"/>
              <a:t>Although often considered "mechanistic," ABA has the advantage of allowing the therapist, teacher, or parent to take a dispassionate look at the specific behavior, rather than focus on a "moral" aspect of the behavior (as in "Robert should know that it's wrong!")</a:t>
            </a:r>
          </a:p>
          <a:p>
            <a:r>
              <a:rPr lang="en-US" dirty="0"/>
              <a:t>N</a:t>
            </a:r>
            <a:r>
              <a:rPr lang="en-US" dirty="0" smtClean="0"/>
              <a:t>ot </a:t>
            </a:r>
            <a:r>
              <a:rPr lang="en-US" dirty="0"/>
              <a:t>restricted </a:t>
            </a:r>
            <a:r>
              <a:rPr lang="en-US" dirty="0" smtClean="0"/>
              <a:t>for use with </a:t>
            </a:r>
            <a:r>
              <a:rPr lang="en-US" dirty="0"/>
              <a:t>autistic children. Skinner himself used it to teach animals to perform tasks, and marketing professionals have used shaping to establish preferences in a customer's shopping behaviors</a:t>
            </a:r>
          </a:p>
        </p:txBody>
      </p:sp>
    </p:spTree>
    <p:extLst>
      <p:ext uri="{BB962C8B-B14F-4D97-AF65-F5344CB8AC3E}">
        <p14:creationId xmlns:p14="http://schemas.microsoft.com/office/powerpoint/2010/main" val="89800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Shaping Process</a:t>
            </a:r>
            <a:endParaRPr lang="en-US" dirty="0"/>
          </a:p>
        </p:txBody>
      </p:sp>
      <p:sp>
        <p:nvSpPr>
          <p:cNvPr id="3" name="Content Placeholder 2"/>
          <p:cNvSpPr>
            <a:spLocks noGrp="1"/>
          </p:cNvSpPr>
          <p:nvPr>
            <p:ph idx="1"/>
          </p:nvPr>
        </p:nvSpPr>
        <p:spPr/>
        <p:txBody>
          <a:bodyPr>
            <a:normAutofit/>
          </a:bodyPr>
          <a:lstStyle/>
          <a:p>
            <a:r>
              <a:rPr lang="en-US" dirty="0" smtClean="0"/>
              <a:t>Teacher </a:t>
            </a:r>
            <a:r>
              <a:rPr lang="en-US" dirty="0"/>
              <a:t>needs to identify </a:t>
            </a:r>
            <a:r>
              <a:rPr lang="en-US" dirty="0" smtClean="0"/>
              <a:t>a student's </a:t>
            </a:r>
            <a:r>
              <a:rPr lang="en-US" dirty="0"/>
              <a:t>strengths and weaknesses around a specific skill, and then break the skill into a series of steps that lead </a:t>
            </a:r>
            <a:r>
              <a:rPr lang="en-US" dirty="0" smtClean="0"/>
              <a:t>the child </a:t>
            </a:r>
            <a:r>
              <a:rPr lang="en-US" dirty="0"/>
              <a:t>toward that </a:t>
            </a:r>
            <a:r>
              <a:rPr lang="en-US" dirty="0" smtClean="0"/>
              <a:t>target</a:t>
            </a:r>
          </a:p>
          <a:p>
            <a:pPr lvl="1"/>
            <a:r>
              <a:rPr lang="en-US" dirty="0" smtClean="0"/>
              <a:t>Example #1:  </a:t>
            </a:r>
          </a:p>
          <a:p>
            <a:pPr lvl="2"/>
            <a:r>
              <a:rPr lang="en-US" dirty="0" smtClean="0"/>
              <a:t>If </a:t>
            </a:r>
            <a:r>
              <a:rPr lang="en-US" dirty="0"/>
              <a:t>the targeted skill is being able to write with a pencil, a child might have difficulty holding a </a:t>
            </a:r>
            <a:r>
              <a:rPr lang="en-US" dirty="0" smtClean="0"/>
              <a:t>pencil</a:t>
            </a:r>
          </a:p>
          <a:p>
            <a:pPr lvl="2"/>
            <a:r>
              <a:rPr lang="en-US" dirty="0" smtClean="0"/>
              <a:t>An </a:t>
            </a:r>
            <a:r>
              <a:rPr lang="en-US" dirty="0"/>
              <a:t>appropriate </a:t>
            </a:r>
            <a:r>
              <a:rPr lang="en-US" dirty="0" smtClean="0"/>
              <a:t>beginning step may start </a:t>
            </a:r>
            <a:r>
              <a:rPr lang="en-US" dirty="0"/>
              <a:t>with the teacher placing her hand over the child's hand, demonstrating to the child the correct pencil </a:t>
            </a:r>
            <a:r>
              <a:rPr lang="en-US" dirty="0" smtClean="0"/>
              <a:t>grasp</a:t>
            </a:r>
          </a:p>
          <a:p>
            <a:pPr lvl="2"/>
            <a:r>
              <a:rPr lang="en-US" dirty="0" smtClean="0"/>
              <a:t>Once </a:t>
            </a:r>
            <a:r>
              <a:rPr lang="en-US" dirty="0"/>
              <a:t>the </a:t>
            </a:r>
            <a:endParaRPr lang="en-US" dirty="0" smtClean="0"/>
          </a:p>
          <a:p>
            <a:pPr lvl="1"/>
            <a:r>
              <a:rPr lang="en-US" dirty="0" smtClean="0"/>
              <a:t>Example #2:</a:t>
            </a:r>
          </a:p>
          <a:p>
            <a:pPr lvl="2"/>
            <a:r>
              <a:rPr lang="en-US" dirty="0" smtClean="0"/>
              <a:t>If the targeted skill is the same as above, how would the step change if this student simply not interested </a:t>
            </a:r>
            <a:r>
              <a:rPr lang="en-US" dirty="0"/>
              <a:t>in writing but </a:t>
            </a:r>
            <a:r>
              <a:rPr lang="en-US" dirty="0" smtClean="0"/>
              <a:t>who loves painting?</a:t>
            </a:r>
            <a:endParaRPr lang="en-US" dirty="0"/>
          </a:p>
          <a:p>
            <a:pPr lvl="2"/>
            <a:r>
              <a:rPr lang="en-US" dirty="0" smtClean="0"/>
              <a:t>Providing </a:t>
            </a:r>
            <a:r>
              <a:rPr lang="en-US" dirty="0"/>
              <a:t>the student with a paint brush and rewarding the painting of a </a:t>
            </a:r>
            <a:r>
              <a:rPr lang="en-US" dirty="0" smtClean="0"/>
              <a:t>letter</a:t>
            </a:r>
            <a:endParaRPr lang="en-US" dirty="0"/>
          </a:p>
        </p:txBody>
      </p:sp>
    </p:spTree>
    <p:extLst>
      <p:ext uri="{BB962C8B-B14F-4D97-AF65-F5344CB8AC3E}">
        <p14:creationId xmlns:p14="http://schemas.microsoft.com/office/powerpoint/2010/main" val="188831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Shaping Process (cont.)</a:t>
            </a:r>
            <a:endParaRPr lang="en-US" dirty="0"/>
          </a:p>
        </p:txBody>
      </p:sp>
      <p:sp>
        <p:nvSpPr>
          <p:cNvPr id="3" name="Content Placeholder 2"/>
          <p:cNvSpPr>
            <a:spLocks noGrp="1"/>
          </p:cNvSpPr>
          <p:nvPr>
            <p:ph idx="1"/>
          </p:nvPr>
        </p:nvSpPr>
        <p:spPr/>
        <p:txBody>
          <a:bodyPr/>
          <a:lstStyle/>
          <a:p>
            <a:r>
              <a:rPr lang="en-US" dirty="0"/>
              <a:t>M</a:t>
            </a:r>
            <a:r>
              <a:rPr lang="en-US" dirty="0" smtClean="0"/>
              <a:t>ay </a:t>
            </a:r>
            <a:r>
              <a:rPr lang="en-US" dirty="0"/>
              <a:t>require a teacher to create </a:t>
            </a:r>
            <a:r>
              <a:rPr lang="en-US" dirty="0" smtClean="0"/>
              <a:t>a task analysis of </a:t>
            </a:r>
            <a:r>
              <a:rPr lang="en-US" dirty="0"/>
              <a:t>the </a:t>
            </a:r>
            <a:r>
              <a:rPr lang="en-US" dirty="0" smtClean="0"/>
              <a:t>target skill </a:t>
            </a:r>
            <a:r>
              <a:rPr lang="en-US" dirty="0"/>
              <a:t>in order to create a roadmap for shaping the </a:t>
            </a:r>
            <a:r>
              <a:rPr lang="en-US" dirty="0" smtClean="0"/>
              <a:t>behavior</a:t>
            </a:r>
          </a:p>
          <a:p>
            <a:r>
              <a:rPr lang="en-US" dirty="0" smtClean="0"/>
              <a:t>In </a:t>
            </a:r>
            <a:r>
              <a:rPr lang="en-US" dirty="0"/>
              <a:t>that case, it is also critical for the teacher to model the shaping protocol for classroom </a:t>
            </a:r>
            <a:r>
              <a:rPr lang="en-US" dirty="0" smtClean="0"/>
              <a:t>paras </a:t>
            </a:r>
            <a:r>
              <a:rPr lang="en-US" dirty="0"/>
              <a:t>so that they know what approximations are successful and which approximations need to be cleared and </a:t>
            </a:r>
            <a:r>
              <a:rPr lang="en-US" dirty="0" smtClean="0"/>
              <a:t>retaught</a:t>
            </a:r>
          </a:p>
          <a:p>
            <a:r>
              <a:rPr lang="en-US" dirty="0" smtClean="0"/>
              <a:t>Although </a:t>
            </a:r>
            <a:r>
              <a:rPr lang="en-US" dirty="0"/>
              <a:t>this may seem like a painstaking and slow process, the step and reward process deeply embeds the behavior in the student's memory, so that he or she will be likely to repeat </a:t>
            </a:r>
            <a:r>
              <a:rPr lang="en-US" dirty="0" smtClean="0"/>
              <a:t>it</a:t>
            </a:r>
            <a:endParaRPr lang="en-US" dirty="0"/>
          </a:p>
        </p:txBody>
      </p:sp>
    </p:spTree>
    <p:extLst>
      <p:ext uri="{BB962C8B-B14F-4D97-AF65-F5344CB8AC3E}">
        <p14:creationId xmlns:p14="http://schemas.microsoft.com/office/powerpoint/2010/main" val="337029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normAutofit/>
          </a:bodyPr>
          <a:lstStyle/>
          <a:p>
            <a:r>
              <a:rPr lang="en-US" dirty="0"/>
              <a:t>Maria used shaping to help Angelica learn to feed herself </a:t>
            </a:r>
            <a:r>
              <a:rPr lang="en-US" dirty="0" smtClean="0"/>
              <a:t>independently</a:t>
            </a:r>
          </a:p>
          <a:p>
            <a:pPr lvl="1"/>
            <a:r>
              <a:rPr lang="en-US" dirty="0" smtClean="0"/>
              <a:t>She helped </a:t>
            </a:r>
            <a:r>
              <a:rPr lang="en-US" dirty="0"/>
              <a:t>Angelica use the spoon hand over </a:t>
            </a:r>
            <a:r>
              <a:rPr lang="en-US" dirty="0" smtClean="0"/>
              <a:t>hand</a:t>
            </a:r>
          </a:p>
          <a:p>
            <a:pPr lvl="1"/>
            <a:r>
              <a:rPr lang="en-US" dirty="0" smtClean="0"/>
              <a:t>She then moved </a:t>
            </a:r>
            <a:r>
              <a:rPr lang="en-US" dirty="0"/>
              <a:t>to touching Angelica's wrist until Angelica was finally able to pick up her spoon and eat from her bowl </a:t>
            </a:r>
            <a:r>
              <a:rPr lang="en-US" dirty="0" smtClean="0"/>
              <a:t>independently</a:t>
            </a:r>
          </a:p>
          <a:p>
            <a:r>
              <a:rPr lang="en-US" dirty="0"/>
              <a:t>While teaching Robert to use the toilet independently to urinate, his mother, Susan, saw that he had difficulty pulling up his </a:t>
            </a:r>
            <a:r>
              <a:rPr lang="en-US" dirty="0" smtClean="0"/>
              <a:t>pants so she shaped that step in the task analysis</a:t>
            </a:r>
          </a:p>
          <a:p>
            <a:pPr lvl="1"/>
            <a:r>
              <a:rPr lang="en-US" dirty="0" smtClean="0"/>
              <a:t>She first praised and reinforced </a:t>
            </a:r>
            <a:r>
              <a:rPr lang="en-US" dirty="0"/>
              <a:t>his ability to pull his pants up to his </a:t>
            </a:r>
            <a:r>
              <a:rPr lang="en-US" dirty="0" smtClean="0"/>
              <a:t>knees</a:t>
            </a:r>
          </a:p>
          <a:p>
            <a:pPr lvl="1"/>
            <a:r>
              <a:rPr lang="en-US" dirty="0" smtClean="0"/>
              <a:t>She then </a:t>
            </a:r>
            <a:r>
              <a:rPr lang="en-US" dirty="0"/>
              <a:t>praised and reinforced his ability to </a:t>
            </a:r>
            <a:r>
              <a:rPr lang="en-US" dirty="0" smtClean="0"/>
              <a:t>stretch </a:t>
            </a:r>
            <a:r>
              <a:rPr lang="en-US" dirty="0"/>
              <a:t>out the elastic waist to </a:t>
            </a:r>
          </a:p>
          <a:p>
            <a:pPr lvl="1"/>
            <a:r>
              <a:rPr lang="en-US" dirty="0" smtClean="0"/>
              <a:t>Lastly, she then </a:t>
            </a:r>
            <a:r>
              <a:rPr lang="en-US" dirty="0"/>
              <a:t>helping Robert by using hand over hand to complete the "pulling up pants" </a:t>
            </a:r>
            <a:r>
              <a:rPr lang="en-US" dirty="0" smtClean="0"/>
              <a:t>step</a:t>
            </a:r>
            <a:endParaRPr lang="en-US" dirty="0"/>
          </a:p>
        </p:txBody>
      </p:sp>
    </p:spTree>
    <p:extLst>
      <p:ext uri="{BB962C8B-B14F-4D97-AF65-F5344CB8AC3E}">
        <p14:creationId xmlns:p14="http://schemas.microsoft.com/office/powerpoint/2010/main" val="208204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Advantages of Shaping Behavior</a:t>
            </a:r>
            <a:endParaRPr lang="en-US" dirty="0"/>
          </a:p>
        </p:txBody>
      </p:sp>
      <p:sp>
        <p:nvSpPr>
          <p:cNvPr id="3" name="Content Placeholder 2"/>
          <p:cNvSpPr>
            <a:spLocks noGrp="1"/>
          </p:cNvSpPr>
          <p:nvPr>
            <p:ph idx="1"/>
          </p:nvPr>
        </p:nvSpPr>
        <p:spPr/>
        <p:txBody>
          <a:bodyPr/>
          <a:lstStyle/>
          <a:p>
            <a:r>
              <a:rPr lang="en-US" dirty="0" smtClean="0"/>
              <a:t>A “hassle” in the classroom is removed </a:t>
            </a:r>
            <a:endParaRPr lang="en-US" dirty="0"/>
          </a:p>
          <a:p>
            <a:r>
              <a:rPr lang="en-US" dirty="0" smtClean="0"/>
              <a:t>Moves you closer to acceptable behavior in the classroom</a:t>
            </a:r>
          </a:p>
          <a:p>
            <a:r>
              <a:rPr lang="en-US" dirty="0" smtClean="0"/>
              <a:t>Target behavior can be achieved</a:t>
            </a:r>
            <a:endParaRPr lang="en-US" dirty="0"/>
          </a:p>
        </p:txBody>
      </p:sp>
    </p:spTree>
    <p:extLst>
      <p:ext uri="{BB962C8B-B14F-4D97-AF65-F5344CB8AC3E}">
        <p14:creationId xmlns:p14="http://schemas.microsoft.com/office/powerpoint/2010/main" val="168212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Disadvantages of Shaping Behavior</a:t>
            </a:r>
            <a:endParaRPr lang="en-US" dirty="0"/>
          </a:p>
        </p:txBody>
      </p:sp>
      <p:sp>
        <p:nvSpPr>
          <p:cNvPr id="3" name="Content Placeholder 2"/>
          <p:cNvSpPr>
            <a:spLocks noGrp="1"/>
          </p:cNvSpPr>
          <p:nvPr>
            <p:ph idx="1"/>
          </p:nvPr>
        </p:nvSpPr>
        <p:spPr/>
        <p:txBody>
          <a:bodyPr>
            <a:normAutofit/>
          </a:bodyPr>
          <a:lstStyle/>
          <a:p>
            <a:r>
              <a:rPr lang="en-US" dirty="0" smtClean="0"/>
              <a:t>Sometimes it may be difficult to consistently apply it  </a:t>
            </a:r>
            <a:endParaRPr lang="en-US" dirty="0"/>
          </a:p>
          <a:p>
            <a:r>
              <a:rPr lang="en-US" dirty="0" smtClean="0"/>
              <a:t>The reinforcement can be become predictable or no longer appealing to the child</a:t>
            </a:r>
          </a:p>
          <a:p>
            <a:r>
              <a:rPr lang="en-US" dirty="0"/>
              <a:t>I</a:t>
            </a:r>
            <a:r>
              <a:rPr lang="en-US" dirty="0" smtClean="0"/>
              <a:t>t can be time consuming</a:t>
            </a:r>
          </a:p>
          <a:p>
            <a:r>
              <a:rPr lang="en-US" dirty="0" smtClean="0"/>
              <a:t>It can be misapplied</a:t>
            </a:r>
          </a:p>
          <a:p>
            <a:r>
              <a:rPr lang="en-US" dirty="0" smtClean="0"/>
              <a:t>It requires consistent monitoring</a:t>
            </a:r>
          </a:p>
          <a:p>
            <a:r>
              <a:rPr lang="en-US" dirty="0" smtClean="0"/>
              <a:t>Progress is not always linear</a:t>
            </a:r>
          </a:p>
          <a:p>
            <a:r>
              <a:rPr lang="en-US" dirty="0" smtClean="0"/>
              <a:t>Harmful behavior can be shaped</a:t>
            </a:r>
            <a:br>
              <a:rPr lang="en-US" dirty="0" smtClean="0"/>
            </a:br>
            <a:endParaRPr lang="en-US" dirty="0"/>
          </a:p>
        </p:txBody>
      </p:sp>
    </p:spTree>
    <p:extLst>
      <p:ext uri="{BB962C8B-B14F-4D97-AF65-F5344CB8AC3E}">
        <p14:creationId xmlns:p14="http://schemas.microsoft.com/office/powerpoint/2010/main" val="322488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Look at a Video Providing a Light Look at Shaping!</a:t>
            </a:r>
            <a:endParaRPr lang="en-US" dirty="0"/>
          </a:p>
        </p:txBody>
      </p:sp>
      <p:pic>
        <p:nvPicPr>
          <p:cNvPr id="6" name="teLoNYvOf90"/>
          <p:cNvPicPr>
            <a:picLocks noGrp="1" noRot="1" noChangeAspect="1"/>
          </p:cNvPicPr>
          <p:nvPr>
            <p:ph idx="1"/>
            <a:videoFile r:link="rId1"/>
          </p:nvPr>
        </p:nvPicPr>
        <p:blipFill>
          <a:blip r:embed="rId3"/>
          <a:stretch>
            <a:fillRect/>
          </a:stretch>
        </p:blipFill>
        <p:spPr>
          <a:xfrm>
            <a:off x="1104900" y="1536024"/>
            <a:ext cx="8218982" cy="4623177"/>
          </a:xfrm>
          <a:prstGeom prst="rect">
            <a:avLst/>
          </a:prstGeom>
        </p:spPr>
      </p:pic>
      <p:sp>
        <p:nvSpPr>
          <p:cNvPr id="7" name="TextBox 6"/>
          <p:cNvSpPr txBox="1"/>
          <p:nvPr/>
        </p:nvSpPr>
        <p:spPr>
          <a:xfrm>
            <a:off x="1104900" y="6216455"/>
            <a:ext cx="8218982" cy="923330"/>
          </a:xfrm>
          <a:prstGeom prst="rect">
            <a:avLst/>
          </a:prstGeom>
          <a:noFill/>
        </p:spPr>
        <p:txBody>
          <a:bodyPr wrap="square" rtlCol="0">
            <a:spAutoFit/>
          </a:bodyPr>
          <a:lstStyle/>
          <a:p>
            <a:pPr marL="461963" indent="-461963"/>
            <a:r>
              <a:rPr lang="en-US" dirty="0"/>
              <a:t>Nilsson, S. </a:t>
            </a:r>
            <a:r>
              <a:rPr lang="en-US" dirty="0" smtClean="0"/>
              <a:t>(</a:t>
            </a:r>
            <a:r>
              <a:rPr lang="en-US" dirty="0" err="1" smtClean="0"/>
              <a:t>n.d.</a:t>
            </a:r>
            <a:r>
              <a:rPr lang="en-US" dirty="0" smtClean="0"/>
              <a:t>). </a:t>
            </a:r>
            <a:r>
              <a:rPr lang="en-US" i="1" dirty="0"/>
              <a:t>Sheldon shaping Penny in Big Bang </a:t>
            </a:r>
            <a:r>
              <a:rPr lang="en-US" i="1" dirty="0" smtClean="0"/>
              <a:t>Theory </a:t>
            </a:r>
            <a:r>
              <a:rPr lang="en-US" dirty="0" smtClean="0"/>
              <a:t>[Video file]. </a:t>
            </a:r>
            <a:r>
              <a:rPr lang="en-US" dirty="0"/>
              <a:t>Retrieved from https://youtu.be/teLoNYvOf90</a:t>
            </a:r>
          </a:p>
          <a:p>
            <a:endParaRPr lang="en-US" dirty="0"/>
          </a:p>
        </p:txBody>
      </p:sp>
    </p:spTree>
    <p:extLst>
      <p:ext uri="{BB962C8B-B14F-4D97-AF65-F5344CB8AC3E}">
        <p14:creationId xmlns:p14="http://schemas.microsoft.com/office/powerpoint/2010/main" val="242253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 About Shaping Behaviors?</a:t>
            </a:r>
            <a:endParaRPr lang="en-US" dirty="0"/>
          </a:p>
        </p:txBody>
      </p:sp>
    </p:spTree>
    <p:extLst>
      <p:ext uri="{BB962C8B-B14F-4D97-AF65-F5344CB8AC3E}">
        <p14:creationId xmlns:p14="http://schemas.microsoft.com/office/powerpoint/2010/main" val="337626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389" y="2971806"/>
            <a:ext cx="10170609" cy="1684150"/>
          </a:xfrm>
        </p:spPr>
        <p:txBody>
          <a:bodyPr>
            <a:normAutofit/>
          </a:bodyPr>
          <a:lstStyle/>
          <a:p>
            <a:pPr lvl="1"/>
            <a:r>
              <a:rPr lang="en-US" sz="3600" kern="1200" cap="all" dirty="0" smtClean="0">
                <a:solidFill>
                  <a:schemeClr val="bg1"/>
                </a:solidFill>
                <a:latin typeface="+mj-lt"/>
                <a:ea typeface="+mj-ea"/>
                <a:cs typeface="+mj-cs"/>
              </a:rPr>
              <a:t>individual</a:t>
            </a:r>
            <a:r>
              <a:rPr lang="en-US" sz="3600" dirty="0" smtClean="0"/>
              <a:t> </a:t>
            </a:r>
            <a:r>
              <a:rPr lang="en-US" sz="3600" kern="1200" cap="all" dirty="0">
                <a:solidFill>
                  <a:schemeClr val="bg1"/>
                </a:solidFill>
                <a:latin typeface="+mj-lt"/>
                <a:ea typeface="+mj-ea"/>
                <a:cs typeface="+mj-cs"/>
              </a:rPr>
              <a:t>behavior</a:t>
            </a:r>
            <a:r>
              <a:rPr lang="en-US" sz="3600" dirty="0"/>
              <a:t> </a:t>
            </a:r>
            <a:r>
              <a:rPr lang="en-US" sz="3600" kern="1200" cap="all" dirty="0" smtClean="0">
                <a:solidFill>
                  <a:schemeClr val="bg1"/>
                </a:solidFill>
                <a:latin typeface="+mj-lt"/>
                <a:ea typeface="+mj-ea"/>
                <a:cs typeface="+mj-cs"/>
              </a:rPr>
              <a:t>change</a:t>
            </a:r>
            <a:r>
              <a:rPr lang="en-US" sz="3600" dirty="0" smtClean="0">
                <a:effectLst/>
              </a:rPr>
              <a:t> </a:t>
            </a:r>
            <a:endParaRPr lang="en-US" sz="3600" kern="1200" cap="all" dirty="0">
              <a:solidFill>
                <a:schemeClr val="bg1"/>
              </a:solidFill>
              <a:latin typeface="+mj-lt"/>
              <a:ea typeface="+mj-ea"/>
              <a:cs typeface="+mj-cs"/>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4772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Behavioristic Interventions Are</a:t>
            </a:r>
            <a:r>
              <a:rPr lang="en-US" altLang="en-US" dirty="0"/>
              <a:t> </a:t>
            </a:r>
            <a:r>
              <a:rPr lang="en-US" altLang="en-US" dirty="0" smtClean="0"/>
              <a:t>, , ,</a:t>
            </a:r>
          </a:p>
        </p:txBody>
      </p:sp>
      <p:sp>
        <p:nvSpPr>
          <p:cNvPr id="3" name="Content Placeholder 2"/>
          <p:cNvSpPr>
            <a:spLocks noGrp="1"/>
          </p:cNvSpPr>
          <p:nvPr>
            <p:ph idx="1"/>
          </p:nvPr>
        </p:nvSpPr>
        <p:spPr/>
        <p:txBody>
          <a:bodyPr/>
          <a:lstStyle/>
          <a:p>
            <a:r>
              <a:rPr lang="en-US" dirty="0" smtClean="0"/>
              <a:t>Viewed by some as manipulative or overly repressive, and by others as a panacea</a:t>
            </a:r>
          </a:p>
          <a:p>
            <a:r>
              <a:rPr lang="en-US" dirty="0"/>
              <a:t>A</a:t>
            </a:r>
            <a:r>
              <a:rPr lang="en-US" dirty="0" smtClean="0"/>
              <a:t>re </a:t>
            </a:r>
            <a:r>
              <a:rPr lang="en-US" dirty="0"/>
              <a:t>s</a:t>
            </a:r>
            <a:r>
              <a:rPr lang="en-US" dirty="0" smtClean="0"/>
              <a:t>ometimes effective in helping students develop more responsible behavior</a:t>
            </a:r>
          </a:p>
          <a:p>
            <a:r>
              <a:rPr lang="en-US" dirty="0" smtClean="0"/>
              <a:t>Based on three major assumptions:</a:t>
            </a:r>
          </a:p>
          <a:p>
            <a:pPr marL="800100" lvl="1" indent="-342900">
              <a:buFont typeface="+mj-lt"/>
              <a:buAutoNum type="arabicPeriod"/>
            </a:pPr>
            <a:r>
              <a:rPr lang="en-US" dirty="0" smtClean="0"/>
              <a:t>Behavior is influenced by antecedents and consequences</a:t>
            </a:r>
          </a:p>
          <a:p>
            <a:pPr marL="800100" lvl="1" indent="-342900">
              <a:buFont typeface="+mj-lt"/>
              <a:buAutoNum type="arabicPeriod"/>
            </a:pPr>
            <a:r>
              <a:rPr lang="en-US" dirty="0" smtClean="0"/>
              <a:t>Behavior change programs focus on specific, observable behavior</a:t>
            </a:r>
          </a:p>
          <a:p>
            <a:pPr marL="800100" lvl="1" indent="-342900">
              <a:buFont typeface="+mj-lt"/>
              <a:buAutoNum type="arabicPeriod"/>
            </a:pPr>
            <a:r>
              <a:rPr lang="en-US" dirty="0" smtClean="0"/>
              <a:t>Data collection is necessary to alter behavior thoughtfully and systematically</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91393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Benefits of Classroom Behavior Assessment</a:t>
            </a:r>
          </a:p>
        </p:txBody>
      </p:sp>
      <p:sp>
        <p:nvSpPr>
          <p:cNvPr id="4" name="Content Placeholder 2"/>
          <p:cNvSpPr>
            <a:spLocks noGrp="1"/>
          </p:cNvSpPr>
          <p:nvPr>
            <p:ph idx="1"/>
          </p:nvPr>
        </p:nvSpPr>
        <p:spPr/>
        <p:txBody>
          <a:bodyPr/>
          <a:lstStyle/>
          <a:p>
            <a:r>
              <a:rPr lang="en-US" altLang="en-US" smtClean="0"/>
              <a:t>Provides teacher with objective view of student behavior (removes emotion that can influence interpretation)</a:t>
            </a:r>
          </a:p>
          <a:p>
            <a:r>
              <a:rPr lang="en-US" altLang="en-US" smtClean="0"/>
              <a:t>Allows adults to examine how their own behavior may impact the student’s behavior</a:t>
            </a:r>
          </a:p>
          <a:p>
            <a:r>
              <a:rPr lang="en-US" altLang="en-US" smtClean="0"/>
              <a:t>Utilizes data to inform decisions and actions</a:t>
            </a:r>
          </a:p>
          <a:p>
            <a:r>
              <a:rPr lang="en-US" altLang="en-US" smtClean="0"/>
              <a:t>Relatively easy to conduct with minimal training/preparation</a:t>
            </a:r>
          </a:p>
          <a:p>
            <a:r>
              <a:rPr lang="en-US" altLang="en-US" smtClean="0"/>
              <a:t>Can have significant positive impact on student behavior and class functioning</a:t>
            </a:r>
          </a:p>
          <a:p>
            <a:endParaRPr lang="en-US" altLang="en-US" dirty="0" smtClean="0"/>
          </a:p>
        </p:txBody>
      </p:sp>
    </p:spTree>
    <p:extLst>
      <p:ext uri="{BB962C8B-B14F-4D97-AF65-F5344CB8AC3E}">
        <p14:creationId xmlns:p14="http://schemas.microsoft.com/office/powerpoint/2010/main" val="410485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37229" y="1040642"/>
            <a:ext cx="9982200" cy="4572000"/>
          </a:xfrm>
        </p:spPr>
        <p:txBody>
          <a:bodyPr>
            <a:normAutofit/>
          </a:bodyPr>
          <a:lstStyle/>
          <a:p>
            <a:pPr marL="0" indent="0" algn="ctr">
              <a:buNone/>
            </a:pPr>
            <a:r>
              <a:rPr lang="en-US" sz="2800" dirty="0" smtClean="0"/>
              <a:t>Here are just a few techniques and/or strategies that may make the job of any teacher much easier . . .</a:t>
            </a:r>
            <a:endParaRPr lang="en-US" sz="2800" dirty="0"/>
          </a:p>
        </p:txBody>
      </p:sp>
    </p:spTree>
    <p:extLst>
      <p:ext uri="{BB962C8B-B14F-4D97-AF65-F5344CB8AC3E}">
        <p14:creationId xmlns:p14="http://schemas.microsoft.com/office/powerpoint/2010/main" val="194393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Self-Monitoring Procedures</a:t>
            </a:r>
          </a:p>
        </p:txBody>
      </p:sp>
      <p:sp>
        <p:nvSpPr>
          <p:cNvPr id="11267" name="Content Placeholder 2"/>
          <p:cNvSpPr>
            <a:spLocks noGrp="1"/>
          </p:cNvSpPr>
          <p:nvPr>
            <p:ph idx="1"/>
          </p:nvPr>
        </p:nvSpPr>
        <p:spPr/>
        <p:txBody>
          <a:bodyPr>
            <a:normAutofit lnSpcReduction="10000"/>
          </a:bodyPr>
          <a:lstStyle/>
          <a:p>
            <a:r>
              <a:rPr lang="en-US" altLang="en-US" dirty="0" smtClean="0"/>
              <a:t>Make sure students understand and can demonstrate the desired behavior</a:t>
            </a:r>
          </a:p>
          <a:p>
            <a:r>
              <a:rPr lang="en-US" altLang="en-US" dirty="0" smtClean="0"/>
              <a:t>Develop a method for tallying the data; teach it to the student</a:t>
            </a:r>
          </a:p>
          <a:p>
            <a:r>
              <a:rPr lang="en-US" altLang="en-US" dirty="0" smtClean="0"/>
              <a:t>Identify a relatively short time span (consider developmental appropriateness) in which to begin monitoring</a:t>
            </a:r>
          </a:p>
          <a:p>
            <a:r>
              <a:rPr lang="en-US" altLang="en-US" dirty="0" smtClean="0"/>
              <a:t>Meet with the student to assess progress</a:t>
            </a:r>
          </a:p>
          <a:p>
            <a:r>
              <a:rPr lang="en-US" altLang="en-US" dirty="0" smtClean="0"/>
              <a:t>Reinforce as appropriate</a:t>
            </a:r>
          </a:p>
          <a:p>
            <a:pPr marL="0" indent="0" algn="ctr">
              <a:buNone/>
            </a:pPr>
            <a:r>
              <a:rPr lang="en-US" altLang="en-US" dirty="0" smtClean="0"/>
              <a:t/>
            </a:r>
            <a:br>
              <a:rPr lang="en-US" altLang="en-US" dirty="0" smtClean="0"/>
            </a:br>
            <a:r>
              <a:rPr lang="en-US" altLang="en-US" dirty="0" smtClean="0"/>
              <a:t/>
            </a:r>
            <a:br>
              <a:rPr lang="en-US" altLang="en-US" dirty="0" smtClean="0"/>
            </a:br>
            <a:r>
              <a:rPr lang="en-US" altLang="en-US" sz="2400" b="1" dirty="0" smtClean="0"/>
              <a:t/>
            </a:r>
            <a:br>
              <a:rPr lang="en-US" altLang="en-US" sz="2400" b="1" dirty="0" smtClean="0"/>
            </a:br>
            <a:r>
              <a:rPr lang="en-US" altLang="en-US" sz="2400" b="1" dirty="0" smtClean="0"/>
              <a:t/>
            </a:r>
            <a:br>
              <a:rPr lang="en-US" altLang="en-US" sz="2400" b="1" dirty="0" smtClean="0"/>
            </a:br>
            <a:r>
              <a:rPr lang="en-US" altLang="en-US" sz="2400" b="1" dirty="0" smtClean="0"/>
              <a:t>We will discuss this topic more in depth a little later</a:t>
            </a:r>
          </a:p>
          <a:p>
            <a:endParaRPr lang="en-US" altLang="en-US" dirty="0" smtClean="0"/>
          </a:p>
        </p:txBody>
      </p:sp>
    </p:spTree>
    <p:extLst>
      <p:ext uri="{BB962C8B-B14F-4D97-AF65-F5344CB8AC3E}">
        <p14:creationId xmlns:p14="http://schemas.microsoft.com/office/powerpoint/2010/main" val="262996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Social Skills Training</a:t>
            </a:r>
          </a:p>
        </p:txBody>
      </p:sp>
      <p:sp>
        <p:nvSpPr>
          <p:cNvPr id="11267" name="Content Placeholder 2"/>
          <p:cNvSpPr>
            <a:spLocks noGrp="1"/>
          </p:cNvSpPr>
          <p:nvPr>
            <p:ph idx="1"/>
          </p:nvPr>
        </p:nvSpPr>
        <p:spPr/>
        <p:txBody>
          <a:bodyPr/>
          <a:lstStyle/>
          <a:p>
            <a:r>
              <a:rPr lang="en-US" altLang="en-US" dirty="0" smtClean="0"/>
              <a:t>Is used when students demonstrate a lack of important social skills</a:t>
            </a:r>
          </a:p>
          <a:p>
            <a:r>
              <a:rPr lang="en-US" altLang="en-US" dirty="0" smtClean="0"/>
              <a:t>Has been shown to be effective with students with a wide range of special needs</a:t>
            </a:r>
          </a:p>
          <a:p>
            <a:r>
              <a:rPr lang="en-US" altLang="en-US" dirty="0" smtClean="0"/>
              <a:t>May be part of a school-wide plan, or provided in grade-level, class, small group, or individual formats</a:t>
            </a:r>
          </a:p>
          <a:p>
            <a:r>
              <a:rPr lang="en-US" altLang="en-US" dirty="0" smtClean="0"/>
              <a:t>Often begins with a classroom behavior assessment to determine the specific skill(s) that need to be developed</a:t>
            </a:r>
          </a:p>
          <a:p>
            <a:r>
              <a:rPr lang="en-US" altLang="en-US" dirty="0" smtClean="0"/>
              <a:t>Generally follows a specific series of steps</a:t>
            </a:r>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378880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Elements of Social Skills Training</a:t>
            </a:r>
          </a:p>
        </p:txBody>
      </p:sp>
      <p:sp>
        <p:nvSpPr>
          <p:cNvPr id="11267" name="Content Placeholder 2"/>
          <p:cNvSpPr>
            <a:spLocks noGrp="1"/>
          </p:cNvSpPr>
          <p:nvPr>
            <p:ph idx="1"/>
          </p:nvPr>
        </p:nvSpPr>
        <p:spPr/>
        <p:txBody>
          <a:bodyPr/>
          <a:lstStyle/>
          <a:p>
            <a:r>
              <a:rPr lang="en-US" altLang="en-US" dirty="0" smtClean="0"/>
              <a:t>Helps student identify the ineffective behavior</a:t>
            </a:r>
          </a:p>
          <a:p>
            <a:r>
              <a:rPr lang="en-US" altLang="en-US" dirty="0" smtClean="0"/>
              <a:t>Helps student identify the reason for changing the behavior</a:t>
            </a:r>
          </a:p>
          <a:p>
            <a:r>
              <a:rPr lang="en-US" altLang="en-US" dirty="0" smtClean="0"/>
              <a:t>Describes the desired behavior</a:t>
            </a:r>
          </a:p>
          <a:p>
            <a:r>
              <a:rPr lang="en-US" altLang="en-US" dirty="0" smtClean="0"/>
              <a:t>Specifies in detail the components of the desired behavior</a:t>
            </a:r>
          </a:p>
          <a:p>
            <a:r>
              <a:rPr lang="en-US" altLang="en-US" dirty="0" smtClean="0"/>
              <a:t>Adult modeling of the desired behavior</a:t>
            </a:r>
          </a:p>
          <a:p>
            <a:r>
              <a:rPr lang="en-US" altLang="en-US" dirty="0" smtClean="0"/>
              <a:t>Student practice of the desired behavior</a:t>
            </a:r>
          </a:p>
          <a:p>
            <a:r>
              <a:rPr lang="en-US" altLang="en-US" dirty="0" smtClean="0"/>
              <a:t>Independent practice opportunity in context</a:t>
            </a:r>
          </a:p>
          <a:p>
            <a:r>
              <a:rPr lang="en-US" altLang="en-US" dirty="0" smtClean="0"/>
              <a:t>Individual or group reinforcement strategy</a:t>
            </a:r>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266320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849573"/>
            <a:ext cx="9982200" cy="4572000"/>
          </a:xfrm>
        </p:spPr>
        <p:txBody>
          <a:bodyPr>
            <a:normAutofit/>
          </a:bodyPr>
          <a:lstStyle/>
          <a:p>
            <a:pPr marL="0" indent="0" algn="ctr">
              <a:buNone/>
            </a:pPr>
            <a:r>
              <a:rPr lang="en-US" sz="2800" dirty="0" smtClean="0"/>
              <a:t>On the following few slides you will see examples of a few videos that may be useful for social skills training.  If you plan to teach social skills, just search the internet and you will find videos for most of the social skills conditions you wish to cover.</a:t>
            </a:r>
            <a:endParaRPr lang="en-US" sz="2800" dirty="0"/>
          </a:p>
        </p:txBody>
      </p:sp>
    </p:spTree>
    <p:extLst>
      <p:ext uri="{BB962C8B-B14F-4D97-AF65-F5344CB8AC3E}">
        <p14:creationId xmlns:p14="http://schemas.microsoft.com/office/powerpoint/2010/main" val="179326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Resolving Disagreements</a:t>
            </a:r>
            <a:endParaRPr lang="en-US" dirty="0"/>
          </a:p>
        </p:txBody>
      </p:sp>
      <p:pic>
        <p:nvPicPr>
          <p:cNvPr id="4" name="DvSk5T_0UfU"/>
          <p:cNvPicPr>
            <a:picLocks noGrp="1" noRot="1" noChangeAspect="1"/>
          </p:cNvPicPr>
          <p:nvPr>
            <p:ph idx="1"/>
            <a:videoFile r:link="rId1"/>
          </p:nvPr>
        </p:nvPicPr>
        <p:blipFill>
          <a:blip r:embed="rId3"/>
          <a:stretch>
            <a:fillRect/>
          </a:stretch>
        </p:blipFill>
        <p:spPr>
          <a:xfrm>
            <a:off x="1104900" y="1508504"/>
            <a:ext cx="8271112" cy="4652501"/>
          </a:xfrm>
          <a:prstGeom prst="rect">
            <a:avLst/>
          </a:prstGeom>
        </p:spPr>
      </p:pic>
      <p:sp>
        <p:nvSpPr>
          <p:cNvPr id="5" name="TextBox 4"/>
          <p:cNvSpPr txBox="1"/>
          <p:nvPr/>
        </p:nvSpPr>
        <p:spPr>
          <a:xfrm>
            <a:off x="1077604" y="6161005"/>
            <a:ext cx="8325703" cy="923330"/>
          </a:xfrm>
          <a:prstGeom prst="rect">
            <a:avLst/>
          </a:prstGeom>
          <a:noFill/>
        </p:spPr>
        <p:txBody>
          <a:bodyPr wrap="square" rtlCol="0">
            <a:spAutoFit/>
          </a:bodyPr>
          <a:lstStyle/>
          <a:p>
            <a:pPr marL="461963" indent="-461963"/>
            <a:r>
              <a:rPr lang="en-US" dirty="0"/>
              <a:t>TD Social Skills. </a:t>
            </a:r>
            <a:r>
              <a:rPr lang="en-US" dirty="0" smtClean="0"/>
              <a:t>(</a:t>
            </a:r>
            <a:r>
              <a:rPr lang="en-US" dirty="0" err="1" smtClean="0"/>
              <a:t>n.d.</a:t>
            </a:r>
            <a:r>
              <a:rPr lang="en-US" dirty="0" smtClean="0"/>
              <a:t>). </a:t>
            </a:r>
            <a:r>
              <a:rPr lang="en-US" i="1" dirty="0"/>
              <a:t>Social skills training: Resolving </a:t>
            </a:r>
            <a:r>
              <a:rPr lang="en-US" i="1" dirty="0" smtClean="0"/>
              <a:t>disagreements </a:t>
            </a:r>
            <a:r>
              <a:rPr lang="en-US" dirty="0" smtClean="0"/>
              <a:t>[Video file]. </a:t>
            </a:r>
            <a:r>
              <a:rPr lang="en-US" dirty="0"/>
              <a:t>Retrieved from https://youtu.be/DvSk5T_0UfU</a:t>
            </a:r>
          </a:p>
          <a:p>
            <a:endParaRPr lang="en-US" dirty="0"/>
          </a:p>
        </p:txBody>
      </p:sp>
    </p:spTree>
    <p:extLst>
      <p:ext uri="{BB962C8B-B14F-4D97-AF65-F5344CB8AC3E}">
        <p14:creationId xmlns:p14="http://schemas.microsoft.com/office/powerpoint/2010/main" val="364258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Friends in Middle School</a:t>
            </a:r>
            <a:endParaRPr lang="en-US" dirty="0"/>
          </a:p>
        </p:txBody>
      </p:sp>
      <p:pic>
        <p:nvPicPr>
          <p:cNvPr id="4" name="MJYLfekgw2I"/>
          <p:cNvPicPr>
            <a:picLocks noGrp="1" noRot="1" noChangeAspect="1"/>
          </p:cNvPicPr>
          <p:nvPr>
            <p:ph idx="1"/>
            <a:videoFile r:link="rId1"/>
          </p:nvPr>
        </p:nvPicPr>
        <p:blipFill>
          <a:blip r:embed="rId3"/>
          <a:stretch>
            <a:fillRect/>
          </a:stretch>
        </p:blipFill>
        <p:spPr>
          <a:xfrm>
            <a:off x="1104900" y="1549447"/>
            <a:ext cx="8284760" cy="4660178"/>
          </a:xfrm>
          <a:prstGeom prst="rect">
            <a:avLst/>
          </a:prstGeom>
        </p:spPr>
      </p:pic>
      <p:sp>
        <p:nvSpPr>
          <p:cNvPr id="5" name="TextBox 4"/>
          <p:cNvSpPr txBox="1"/>
          <p:nvPr/>
        </p:nvSpPr>
        <p:spPr>
          <a:xfrm>
            <a:off x="1104900" y="6209625"/>
            <a:ext cx="8284760" cy="923330"/>
          </a:xfrm>
          <a:prstGeom prst="rect">
            <a:avLst/>
          </a:prstGeom>
          <a:noFill/>
        </p:spPr>
        <p:txBody>
          <a:bodyPr wrap="square" rtlCol="0">
            <a:spAutoFit/>
          </a:bodyPr>
          <a:lstStyle/>
          <a:p>
            <a:pPr marL="461963" indent="-461963"/>
            <a:r>
              <a:rPr lang="en-US" dirty="0"/>
              <a:t>TD Social Skills. </a:t>
            </a:r>
            <a:r>
              <a:rPr lang="en-US" dirty="0" smtClean="0"/>
              <a:t>(</a:t>
            </a:r>
            <a:r>
              <a:rPr lang="en-US" dirty="0" err="1" smtClean="0"/>
              <a:t>n.d.</a:t>
            </a:r>
            <a:r>
              <a:rPr lang="en-US" dirty="0" smtClean="0"/>
              <a:t>). </a:t>
            </a:r>
            <a:r>
              <a:rPr lang="en-US" i="1" dirty="0"/>
              <a:t>Social skills training:  Making friends in middle </a:t>
            </a:r>
            <a:r>
              <a:rPr lang="en-US" i="1" dirty="0" smtClean="0"/>
              <a:t>school </a:t>
            </a:r>
            <a:r>
              <a:rPr lang="en-US" dirty="0" smtClean="0"/>
              <a:t>[Video file]</a:t>
            </a:r>
            <a:r>
              <a:rPr lang="en-US" i="1" dirty="0" smtClean="0"/>
              <a:t>.</a:t>
            </a:r>
            <a:r>
              <a:rPr lang="en-US" dirty="0" smtClean="0"/>
              <a:t> </a:t>
            </a:r>
            <a:r>
              <a:rPr lang="en-US" dirty="0"/>
              <a:t>Retrieved from https://youtu.be/MJYLfekgw2I</a:t>
            </a:r>
          </a:p>
          <a:p>
            <a:endParaRPr lang="en-US" dirty="0"/>
          </a:p>
        </p:txBody>
      </p:sp>
    </p:spTree>
    <p:extLst>
      <p:ext uri="{BB962C8B-B14F-4D97-AF65-F5344CB8AC3E}">
        <p14:creationId xmlns:p14="http://schemas.microsoft.com/office/powerpoint/2010/main" val="65833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Asking a Friend to Play</a:t>
            </a:r>
            <a:endParaRPr lang="en-US" dirty="0"/>
          </a:p>
        </p:txBody>
      </p:sp>
      <p:pic>
        <p:nvPicPr>
          <p:cNvPr id="4" name="sBPyVl3S5-k"/>
          <p:cNvPicPr>
            <a:picLocks noGrp="1" noRot="1" noChangeAspect="1"/>
          </p:cNvPicPr>
          <p:nvPr>
            <p:ph idx="1"/>
            <a:videoFile r:link="rId1"/>
          </p:nvPr>
        </p:nvPicPr>
        <p:blipFill>
          <a:blip r:embed="rId3"/>
          <a:stretch>
            <a:fillRect/>
          </a:stretch>
        </p:blipFill>
        <p:spPr>
          <a:xfrm>
            <a:off x="1104900" y="1530197"/>
            <a:ext cx="8230169" cy="4629470"/>
          </a:xfrm>
          <a:prstGeom prst="rect">
            <a:avLst/>
          </a:prstGeom>
        </p:spPr>
      </p:pic>
      <p:sp>
        <p:nvSpPr>
          <p:cNvPr id="5" name="TextBox 4"/>
          <p:cNvSpPr txBox="1"/>
          <p:nvPr/>
        </p:nvSpPr>
        <p:spPr>
          <a:xfrm>
            <a:off x="1009365" y="6159667"/>
            <a:ext cx="8421237" cy="923330"/>
          </a:xfrm>
          <a:prstGeom prst="rect">
            <a:avLst/>
          </a:prstGeom>
          <a:noFill/>
        </p:spPr>
        <p:txBody>
          <a:bodyPr wrap="square" rtlCol="0">
            <a:spAutoFit/>
          </a:bodyPr>
          <a:lstStyle/>
          <a:p>
            <a:pPr marL="461963" indent="-461963"/>
            <a:r>
              <a:rPr lang="en-US" dirty="0"/>
              <a:t>Harrah, M. (</a:t>
            </a:r>
            <a:r>
              <a:rPr lang="en-US" dirty="0" smtClean="0"/>
              <a:t>2015, November 15). </a:t>
            </a:r>
            <a:r>
              <a:rPr lang="en-US" i="1" dirty="0"/>
              <a:t>Video modeling – Asking a friend to </a:t>
            </a:r>
            <a:r>
              <a:rPr lang="en-US" i="1" dirty="0" smtClean="0"/>
              <a:t>pla</a:t>
            </a:r>
            <a:r>
              <a:rPr lang="en-US" dirty="0" smtClean="0"/>
              <a:t>y [Video file]. </a:t>
            </a:r>
            <a:r>
              <a:rPr lang="en-US" dirty="0"/>
              <a:t>Retrieved from https://youtu.be/sBPyVl3S5-k</a:t>
            </a:r>
          </a:p>
          <a:p>
            <a:endParaRPr lang="en-US" dirty="0"/>
          </a:p>
        </p:txBody>
      </p:sp>
    </p:spTree>
    <p:extLst>
      <p:ext uri="{BB962C8B-B14F-4D97-AF65-F5344CB8AC3E}">
        <p14:creationId xmlns:p14="http://schemas.microsoft.com/office/powerpoint/2010/main" val="254964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t>Behavior Contracts</a:t>
            </a:r>
          </a:p>
        </p:txBody>
      </p:sp>
      <p:sp>
        <p:nvSpPr>
          <p:cNvPr id="11267" name="Content Placeholder 2"/>
          <p:cNvSpPr>
            <a:spLocks noGrp="1"/>
          </p:cNvSpPr>
          <p:nvPr>
            <p:ph idx="1"/>
          </p:nvPr>
        </p:nvSpPr>
        <p:spPr/>
        <p:txBody>
          <a:bodyPr/>
          <a:lstStyle/>
          <a:p>
            <a:r>
              <a:rPr lang="en-US" altLang="en-US" dirty="0" smtClean="0"/>
              <a:t>Are agreements between two or more parties indicating the manner in which one or more of the parties will behave in a given situation</a:t>
            </a:r>
          </a:p>
          <a:p>
            <a:r>
              <a:rPr lang="en-US" altLang="en-US" dirty="0" smtClean="0"/>
              <a:t>Are often written, specifying the behavior(s) each individual will display and the reinforcement or consequence associated with fulfilling or failing to fulfill the contract</a:t>
            </a:r>
          </a:p>
          <a:p>
            <a:r>
              <a:rPr lang="en-US" altLang="en-US" dirty="0" smtClean="0"/>
              <a:t>Provide students with structure and a specific concrete “payoff” for demonstrating the desired behavior</a:t>
            </a:r>
          </a:p>
        </p:txBody>
      </p:sp>
    </p:spTree>
    <p:extLst>
      <p:ext uri="{BB962C8B-B14F-4D97-AF65-F5344CB8AC3E}">
        <p14:creationId xmlns:p14="http://schemas.microsoft.com/office/powerpoint/2010/main" val="95704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8779" y="1032309"/>
            <a:ext cx="9982200" cy="4572000"/>
          </a:xfrm>
        </p:spPr>
        <p:txBody>
          <a:bodyPr>
            <a:normAutofit/>
          </a:bodyPr>
          <a:lstStyle/>
          <a:p>
            <a:pPr marL="0" indent="0" algn="ctr">
              <a:buNone/>
            </a:pPr>
            <a:r>
              <a:rPr lang="en-US" sz="3600" dirty="0" smtClean="0"/>
              <a:t>The next few slides provide examples of various behavior contracts.</a:t>
            </a:r>
            <a:endParaRPr lang="en-US" sz="3600" dirty="0"/>
          </a:p>
        </p:txBody>
      </p:sp>
    </p:spTree>
    <p:extLst>
      <p:ext uri="{BB962C8B-B14F-4D97-AF65-F5344CB8AC3E}">
        <p14:creationId xmlns:p14="http://schemas.microsoft.com/office/powerpoint/2010/main" val="290234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5966" y="402167"/>
            <a:ext cx="4597400" cy="5969000"/>
          </a:xfrm>
          <a:prstGeom prst="rect">
            <a:avLst/>
          </a:prstGeom>
        </p:spPr>
      </p:pic>
      <p:pic>
        <p:nvPicPr>
          <p:cNvPr id="5" name="Picture 4"/>
          <p:cNvPicPr>
            <a:picLocks noChangeAspect="1"/>
          </p:cNvPicPr>
          <p:nvPr/>
        </p:nvPicPr>
        <p:blipFill>
          <a:blip r:embed="rId3"/>
          <a:stretch>
            <a:fillRect/>
          </a:stretch>
        </p:blipFill>
        <p:spPr>
          <a:xfrm>
            <a:off x="6173611" y="434623"/>
            <a:ext cx="4953000" cy="6032500"/>
          </a:xfrm>
          <a:prstGeom prst="rect">
            <a:avLst/>
          </a:prstGeom>
        </p:spPr>
      </p:pic>
    </p:spTree>
    <p:extLst>
      <p:ext uri="{BB962C8B-B14F-4D97-AF65-F5344CB8AC3E}">
        <p14:creationId xmlns:p14="http://schemas.microsoft.com/office/powerpoint/2010/main" val="2307492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1556" y="0"/>
            <a:ext cx="5324534" cy="6858000"/>
          </a:xfrm>
          <a:prstGeom prst="rect">
            <a:avLst/>
          </a:prstGeom>
        </p:spPr>
      </p:pic>
      <p:pic>
        <p:nvPicPr>
          <p:cNvPr id="3" name="Picture 2"/>
          <p:cNvPicPr>
            <a:picLocks noChangeAspect="1"/>
          </p:cNvPicPr>
          <p:nvPr/>
        </p:nvPicPr>
        <p:blipFill>
          <a:blip r:embed="rId3"/>
          <a:stretch>
            <a:fillRect/>
          </a:stretch>
        </p:blipFill>
        <p:spPr>
          <a:xfrm>
            <a:off x="6893882" y="543278"/>
            <a:ext cx="4359729" cy="5651500"/>
          </a:xfrm>
          <a:prstGeom prst="rect">
            <a:avLst/>
          </a:prstGeom>
        </p:spPr>
      </p:pic>
    </p:spTree>
    <p:extLst>
      <p:ext uri="{BB962C8B-B14F-4D97-AF65-F5344CB8AC3E}">
        <p14:creationId xmlns:p14="http://schemas.microsoft.com/office/powerpoint/2010/main" val="75022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An Effective Contract Includes Statements About . . .</a:t>
            </a:r>
          </a:p>
        </p:txBody>
      </p:sp>
      <p:sp>
        <p:nvSpPr>
          <p:cNvPr id="11267" name="Content Placeholder 2"/>
          <p:cNvSpPr>
            <a:spLocks noGrp="1"/>
          </p:cNvSpPr>
          <p:nvPr>
            <p:ph idx="1"/>
          </p:nvPr>
        </p:nvSpPr>
        <p:spPr/>
        <p:txBody>
          <a:bodyPr/>
          <a:lstStyle/>
          <a:p>
            <a:r>
              <a:rPr lang="en-US" altLang="en-US" dirty="0" smtClean="0"/>
              <a:t>The contract’s goal/why it has been developed</a:t>
            </a:r>
          </a:p>
          <a:p>
            <a:r>
              <a:rPr lang="en-US" altLang="en-US" dirty="0" smtClean="0"/>
              <a:t>The specific behaviors the student must perform to receive reinforcement/avoid consequences</a:t>
            </a:r>
          </a:p>
          <a:p>
            <a:r>
              <a:rPr lang="en-US" altLang="en-US" dirty="0" smtClean="0"/>
              <a:t>The </a:t>
            </a:r>
            <a:r>
              <a:rPr lang="en-US" altLang="en-US" dirty="0" err="1" smtClean="0"/>
              <a:t>reinforcers</a:t>
            </a:r>
            <a:r>
              <a:rPr lang="en-US" altLang="en-US" dirty="0" smtClean="0"/>
              <a:t> or consequences that will be employed</a:t>
            </a:r>
          </a:p>
          <a:p>
            <a:r>
              <a:rPr lang="en-US" altLang="en-US" dirty="0" smtClean="0"/>
              <a:t>The time dimensions</a:t>
            </a:r>
          </a:p>
          <a:p>
            <a:r>
              <a:rPr lang="en-US" altLang="en-US" dirty="0" smtClean="0"/>
              <a:t>Who will monitor the behavior and how they will do so</a:t>
            </a:r>
          </a:p>
          <a:p>
            <a:r>
              <a:rPr lang="en-US" altLang="en-US" dirty="0" smtClean="0"/>
              <a:t>How often and with whom the contract will be evaluated</a:t>
            </a:r>
          </a:p>
        </p:txBody>
      </p:sp>
    </p:spTree>
    <p:extLst>
      <p:ext uri="{BB962C8B-B14F-4D97-AF65-F5344CB8AC3E}">
        <p14:creationId xmlns:p14="http://schemas.microsoft.com/office/powerpoint/2010/main" val="81030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When Selecting Reinforcement/Consequences</a:t>
            </a:r>
          </a:p>
        </p:txBody>
      </p:sp>
      <p:sp>
        <p:nvSpPr>
          <p:cNvPr id="11267" name="Content Placeholder 2"/>
          <p:cNvSpPr>
            <a:spLocks noGrp="1"/>
          </p:cNvSpPr>
          <p:nvPr>
            <p:ph idx="1"/>
          </p:nvPr>
        </p:nvSpPr>
        <p:spPr/>
        <p:txBody>
          <a:bodyPr/>
          <a:lstStyle/>
          <a:p>
            <a:r>
              <a:rPr lang="en-US" altLang="en-US" dirty="0" smtClean="0"/>
              <a:t>Start with the least restrictive and most natural ones</a:t>
            </a:r>
          </a:p>
          <a:p>
            <a:r>
              <a:rPr lang="en-US" altLang="en-US" dirty="0" smtClean="0"/>
              <a:t>Try in this order:</a:t>
            </a:r>
          </a:p>
          <a:p>
            <a:pPr lvl="1"/>
            <a:r>
              <a:rPr lang="en-US" altLang="en-US" dirty="0" smtClean="0"/>
              <a:t>Social reinforcement</a:t>
            </a:r>
          </a:p>
          <a:p>
            <a:pPr lvl="1"/>
            <a:r>
              <a:rPr lang="en-US" altLang="en-US" dirty="0" smtClean="0"/>
              <a:t>Activity reinforcement</a:t>
            </a:r>
          </a:p>
          <a:p>
            <a:pPr lvl="1"/>
            <a:r>
              <a:rPr lang="en-US" altLang="en-US" dirty="0" smtClean="0"/>
              <a:t>Social, token, and activity reinforcement</a:t>
            </a:r>
          </a:p>
          <a:p>
            <a:pPr lvl="1"/>
            <a:r>
              <a:rPr lang="en-US" altLang="en-US" dirty="0" smtClean="0"/>
              <a:t>Curtailment of activity</a:t>
            </a:r>
          </a:p>
          <a:p>
            <a:pPr lvl="1"/>
            <a:r>
              <a:rPr lang="en-US" altLang="en-US" dirty="0" smtClean="0"/>
              <a:t>Social, token, and activity reinforcement and response cost</a:t>
            </a:r>
          </a:p>
          <a:p>
            <a:pPr lvl="1"/>
            <a:r>
              <a:rPr lang="en-US" altLang="en-US" dirty="0" smtClean="0"/>
              <a:t>Tangible reinforcement</a:t>
            </a:r>
          </a:p>
        </p:txBody>
      </p:sp>
    </p:spTree>
    <p:extLst>
      <p:ext uri="{BB962C8B-B14F-4D97-AF65-F5344CB8AC3E}">
        <p14:creationId xmlns:p14="http://schemas.microsoft.com/office/powerpoint/2010/main" val="1308808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Teaching self-management strategies</a:t>
            </a:r>
            <a:br>
              <a:rPr lang="en-US" dirty="0"/>
            </a:br>
            <a:endParaRPr lang="en-US" dirty="0"/>
          </a:p>
        </p:txBody>
      </p:sp>
      <p:sp>
        <p:nvSpPr>
          <p:cNvPr id="3" name="Text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57451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Teaching Self-Monitoring Strategies to Students</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Self</a:t>
            </a:r>
            <a:r>
              <a:rPr lang="en-US" dirty="0"/>
              <a:t>-monitoring is an effective tool for behavior </a:t>
            </a:r>
            <a:r>
              <a:rPr lang="en-US" dirty="0" smtClean="0"/>
              <a:t>change in students</a:t>
            </a:r>
          </a:p>
          <a:p>
            <a:r>
              <a:rPr lang="en-US" dirty="0" smtClean="0"/>
              <a:t>There are 2 components:</a:t>
            </a:r>
          </a:p>
          <a:p>
            <a:pPr lvl="1"/>
            <a:r>
              <a:rPr lang="en-US" dirty="0" smtClean="0"/>
              <a:t>Measurement – student measures and records his/her own behavior</a:t>
            </a:r>
          </a:p>
          <a:p>
            <a:pPr lvl="1"/>
            <a:r>
              <a:rPr lang="en-US" dirty="0" smtClean="0"/>
              <a:t>Evaluation – student compared measured behavior to a pre-determined standard</a:t>
            </a:r>
          </a:p>
          <a:p>
            <a:r>
              <a:rPr lang="en-US" dirty="0" smtClean="0"/>
              <a:t>Self</a:t>
            </a:r>
            <a:r>
              <a:rPr lang="en-US" dirty="0"/>
              <a:t>-monitoring can take many </a:t>
            </a:r>
            <a:r>
              <a:rPr lang="en-US" dirty="0" smtClean="0"/>
              <a:t>forms</a:t>
            </a:r>
          </a:p>
          <a:p>
            <a:pPr lvl="1"/>
            <a:r>
              <a:rPr lang="en-US" dirty="0"/>
              <a:t>A</a:t>
            </a:r>
            <a:r>
              <a:rPr lang="en-US" dirty="0" smtClean="0"/>
              <a:t> </a:t>
            </a:r>
            <a:r>
              <a:rPr lang="en-US" dirty="0"/>
              <a:t>paper form to rate </a:t>
            </a:r>
            <a:r>
              <a:rPr lang="en-US" dirty="0" smtClean="0"/>
              <a:t>study </a:t>
            </a:r>
            <a:r>
              <a:rPr lang="en-US" dirty="0"/>
              <a:t>skills at the end of each class </a:t>
            </a:r>
            <a:r>
              <a:rPr lang="en-US" dirty="0" smtClean="0"/>
              <a:t>period</a:t>
            </a:r>
            <a:endParaRPr lang="en-US" dirty="0"/>
          </a:p>
          <a:p>
            <a:pPr lvl="1"/>
            <a:r>
              <a:rPr lang="en-US" dirty="0" smtClean="0"/>
              <a:t>Verbally </a:t>
            </a:r>
            <a:r>
              <a:rPr lang="en-US" dirty="0"/>
              <a:t>rate </a:t>
            </a:r>
            <a:r>
              <a:rPr lang="en-US" dirty="0" smtClean="0"/>
              <a:t>social </a:t>
            </a:r>
            <a:r>
              <a:rPr lang="en-US" dirty="0"/>
              <a:t>behaviors when approached by his teacher at random times across the school </a:t>
            </a:r>
            <a:r>
              <a:rPr lang="en-US" dirty="0" smtClean="0"/>
              <a:t>day</a:t>
            </a:r>
            <a:endParaRPr lang="en-US" dirty="0"/>
          </a:p>
          <a:p>
            <a:r>
              <a:rPr lang="en-US" dirty="0" smtClean="0"/>
              <a:t>Based on a </a:t>
            </a:r>
            <a:r>
              <a:rPr lang="en-US" dirty="0"/>
              <a:t>behavioral principle: </a:t>
            </a:r>
            <a:r>
              <a:rPr lang="en-US" dirty="0" smtClean="0"/>
              <a:t>measuring </a:t>
            </a:r>
            <a:r>
              <a:rPr lang="en-US" dirty="0"/>
              <a:t>one's target behavior and comparing it to an external </a:t>
            </a:r>
            <a:r>
              <a:rPr lang="en-US" dirty="0" smtClean="0"/>
              <a:t>standard/goal </a:t>
            </a:r>
            <a:r>
              <a:rPr lang="en-US" dirty="0"/>
              <a:t>can result in lasting improvements to that </a:t>
            </a:r>
            <a:r>
              <a:rPr lang="en-US" dirty="0" smtClean="0"/>
              <a:t>behavior</a:t>
            </a:r>
          </a:p>
          <a:p>
            <a:r>
              <a:rPr lang="en-US" dirty="0"/>
              <a:t>S</a:t>
            </a:r>
            <a:r>
              <a:rPr lang="en-US" dirty="0" smtClean="0"/>
              <a:t>ometimes </a:t>
            </a:r>
            <a:r>
              <a:rPr lang="en-US" dirty="0"/>
              <a:t>described as having 'reactive' effects </a:t>
            </a:r>
            <a:r>
              <a:rPr lang="en-US" dirty="0" smtClean="0"/>
              <a:t>because </a:t>
            </a:r>
            <a:r>
              <a:rPr lang="en-US" dirty="0"/>
              <a:t>students who measure and pay close attention to selected behaviors often react to this monitoring information by changing those target behaviors in the desired </a:t>
            </a:r>
            <a:r>
              <a:rPr lang="en-US" dirty="0" smtClean="0"/>
              <a:t>direction</a:t>
            </a:r>
            <a:endParaRPr lang="en-US" dirty="0"/>
          </a:p>
        </p:txBody>
      </p:sp>
    </p:spTree>
    <p:extLst>
      <p:ext uri="{BB962C8B-B14F-4D97-AF65-F5344CB8AC3E}">
        <p14:creationId xmlns:p14="http://schemas.microsoft.com/office/powerpoint/2010/main" val="240469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Self-Monitoring in </a:t>
            </a:r>
            <a:r>
              <a:rPr lang="en-US" smtClean="0"/>
              <a:t>the Classroom</a:t>
            </a:r>
            <a:endParaRPr lang="en-US"/>
          </a:p>
        </p:txBody>
      </p:sp>
      <p:sp>
        <p:nvSpPr>
          <p:cNvPr id="3" name="Content Placeholder 2"/>
          <p:cNvSpPr>
            <a:spLocks noGrp="1"/>
          </p:cNvSpPr>
          <p:nvPr>
            <p:ph idx="1"/>
          </p:nvPr>
        </p:nvSpPr>
        <p:spPr/>
        <p:txBody>
          <a:bodyPr/>
          <a:lstStyle/>
          <a:p>
            <a:r>
              <a:rPr lang="en-US" dirty="0"/>
              <a:t>R</a:t>
            </a:r>
            <a:r>
              <a:rPr lang="en-US" dirty="0" smtClean="0"/>
              <a:t>equires </a:t>
            </a:r>
            <a:r>
              <a:rPr lang="en-US" dirty="0"/>
              <a:t>that the student be an active participant in the intervention, with responsibility for measuring and evaluating his or her </a:t>
            </a:r>
            <a:r>
              <a:rPr lang="en-US" dirty="0" smtClean="0"/>
              <a:t>behaviors</a:t>
            </a:r>
          </a:p>
          <a:p>
            <a:r>
              <a:rPr lang="en-US" dirty="0"/>
              <a:t>I</a:t>
            </a:r>
            <a:r>
              <a:rPr lang="en-US" dirty="0" smtClean="0"/>
              <a:t>n </a:t>
            </a:r>
            <a:r>
              <a:rPr lang="en-US" dirty="0"/>
              <a:t>order to accurately self-evaluate behaviors, the student must first learn the teacher's behavioral </a:t>
            </a:r>
            <a:r>
              <a:rPr lang="en-US" dirty="0" smtClean="0"/>
              <a:t>expectations</a:t>
            </a:r>
          </a:p>
          <a:p>
            <a:pPr lvl="1"/>
            <a:r>
              <a:rPr lang="en-US" dirty="0" smtClean="0"/>
              <a:t>That </a:t>
            </a:r>
            <a:r>
              <a:rPr lang="en-US" dirty="0"/>
              <a:t>ability of </a:t>
            </a:r>
            <a:r>
              <a:rPr lang="en-US" dirty="0" smtClean="0"/>
              <a:t>the student to </a:t>
            </a:r>
            <a:r>
              <a:rPr lang="en-US" dirty="0"/>
              <a:t>understand and internalize the behavioral expectations of others is a milestone in the development of social </a:t>
            </a:r>
            <a:r>
              <a:rPr lang="en-US" dirty="0" smtClean="0"/>
              <a:t>skills</a:t>
            </a:r>
          </a:p>
          <a:p>
            <a:r>
              <a:rPr lang="en-US" dirty="0"/>
              <a:t>S</a:t>
            </a:r>
            <a:r>
              <a:rPr lang="en-US" dirty="0" smtClean="0"/>
              <a:t>tudent </a:t>
            </a:r>
            <a:r>
              <a:rPr lang="en-US" dirty="0"/>
              <a:t>self-monitoring data is typically economical to collect, even in a busy classroom, and can often be used to document the success of a behavioral </a:t>
            </a:r>
            <a:r>
              <a:rPr lang="en-US" dirty="0" smtClean="0"/>
              <a:t>intervention</a:t>
            </a:r>
            <a:endParaRPr lang="en-US" dirty="0"/>
          </a:p>
          <a:p>
            <a:endParaRPr lang="en-US" dirty="0"/>
          </a:p>
        </p:txBody>
      </p:sp>
    </p:spTree>
    <p:extLst>
      <p:ext uri="{BB962C8B-B14F-4D97-AF65-F5344CB8AC3E}">
        <p14:creationId xmlns:p14="http://schemas.microsoft.com/office/powerpoint/2010/main" val="3265911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832514" y="999699"/>
            <a:ext cx="9982200" cy="4572000"/>
          </a:xfrm>
        </p:spPr>
        <p:txBody>
          <a:bodyPr>
            <a:normAutofit/>
          </a:bodyPr>
          <a:lstStyle/>
          <a:p>
            <a:pPr marL="0" indent="0" algn="ctr">
              <a:buNone/>
            </a:pPr>
            <a:r>
              <a:rPr lang="en-US" sz="2800" dirty="0"/>
              <a:t>Effective Student Self-Monitoring Plans Usually Include the Following 7 Steps . . .</a:t>
            </a:r>
          </a:p>
        </p:txBody>
      </p:sp>
    </p:spTree>
    <p:extLst>
      <p:ext uri="{BB962C8B-B14F-4D97-AF65-F5344CB8AC3E}">
        <p14:creationId xmlns:p14="http://schemas.microsoft.com/office/powerpoint/2010/main" val="424005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Self-Monitoring</a:t>
            </a:r>
            <a:endParaRPr lang="en-US" sz="5400" b="1" dirty="0">
              <a:solidFill>
                <a:schemeClr val="accent1"/>
              </a:solidFill>
            </a:endParaRPr>
          </a:p>
        </p:txBody>
      </p:sp>
      <p:sp>
        <p:nvSpPr>
          <p:cNvPr id="5" name="Chord 4"/>
          <p:cNvSpPr/>
          <p:nvPr/>
        </p:nvSpPr>
        <p:spPr>
          <a:xfrm>
            <a:off x="7829551" y="3152631"/>
            <a:ext cx="4886325"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smtClean="0">
              <a:solidFill>
                <a:schemeClr val="bg2">
                  <a:lumMod val="75000"/>
                </a:schemeClr>
              </a:solidFill>
            </a:endParaRPr>
          </a:p>
          <a:p>
            <a:endParaRPr lang="en-US" sz="2000" b="1" dirty="0">
              <a:solidFill>
                <a:schemeClr val="bg2">
                  <a:lumMod val="75000"/>
                </a:schemeClr>
              </a:solidFill>
            </a:endParaRPr>
          </a:p>
          <a:p>
            <a:endParaRPr lang="en-US" sz="2000" b="1" dirty="0" smtClean="0">
              <a:solidFill>
                <a:schemeClr val="bg2">
                  <a:lumMod val="75000"/>
                </a:schemeClr>
              </a:solidFill>
            </a:endParaRPr>
          </a:p>
          <a:p>
            <a:r>
              <a:rPr lang="en-US" sz="2700" b="1" dirty="0" smtClean="0">
                <a:solidFill>
                  <a:schemeClr val="bg2">
                    <a:lumMod val="75000"/>
                  </a:schemeClr>
                </a:solidFill>
              </a:rPr>
              <a:t>Choosing a </a:t>
            </a:r>
            <a:br>
              <a:rPr lang="en-US" sz="2700" b="1" dirty="0" smtClean="0">
                <a:solidFill>
                  <a:schemeClr val="bg2">
                    <a:lumMod val="75000"/>
                  </a:schemeClr>
                </a:solidFill>
              </a:rPr>
            </a:br>
            <a:r>
              <a:rPr lang="en-US" sz="2700" b="1" dirty="0" smtClean="0">
                <a:solidFill>
                  <a:schemeClr val="bg2">
                    <a:lumMod val="75000"/>
                  </a:schemeClr>
                </a:solidFill>
              </a:rPr>
              <a:t>Reward for Successful Behavior Change</a:t>
            </a:r>
            <a:endParaRPr lang="en-US" sz="2700" b="1" dirty="0">
              <a:solidFill>
                <a:schemeClr val="bg2">
                  <a:lumMod val="75000"/>
                </a:schemeClr>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8" name="Teardrop 7"/>
          <p:cNvSpPr/>
          <p:nvPr/>
        </p:nvSpPr>
        <p:spPr>
          <a:xfrm>
            <a:off x="-2" y="4708477"/>
            <a:ext cx="3386140" cy="1965277"/>
          </a:xfrm>
          <a:prstGeom prst="teardrop">
            <a:avLst>
              <a:gd name="adj" fmla="val 14002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Fading the Self-Monitoring Plan</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
        <p:nvSpPr>
          <p:cNvPr id="7" name="Flowchart: Punched Tape 6"/>
          <p:cNvSpPr/>
          <p:nvPr/>
        </p:nvSpPr>
        <p:spPr>
          <a:xfrm>
            <a:off x="3889612" y="4708477"/>
            <a:ext cx="3753134" cy="1965277"/>
          </a:xfrm>
          <a:prstGeom prst="flowChartPunchedTap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2"/>
                </a:solidFill>
              </a:rPr>
              <a:t>Conducting Periodic Accuracy Checks</a:t>
            </a:r>
            <a:endParaRPr lang="en-US" sz="2800" b="1" dirty="0">
              <a:solidFill>
                <a:schemeClr val="tx2"/>
              </a:solidFill>
            </a:endParaRPr>
          </a:p>
        </p:txBody>
      </p:sp>
    </p:spTree>
    <p:extLst>
      <p:ext uri="{BB962C8B-B14F-4D97-AF65-F5344CB8AC3E}">
        <p14:creationId xmlns:p14="http://schemas.microsoft.com/office/powerpoint/2010/main" val="403050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par>
                          <p:cTn id="23" fill="hold">
                            <p:stCondLst>
                              <p:cond delay="2500"/>
                            </p:stCondLst>
                            <p:childTnLst>
                              <p:par>
                                <p:cTn id="24" presetID="16" presetClass="entr" presetSubtype="2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par>
                          <p:cTn id="27" fill="hold">
                            <p:stCondLst>
                              <p:cond delay="3000"/>
                            </p:stCondLst>
                            <p:childTnLst>
                              <p:par>
                                <p:cTn id="28" presetID="26"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par>
                          <p:cTn id="44" fill="hold">
                            <p:stCondLst>
                              <p:cond delay="5000"/>
                            </p:stCondLst>
                            <p:childTnLst>
                              <p:par>
                                <p:cTn id="45" presetID="21" presetClass="entr" presetSubtype="1"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2000"/>
                                        <p:tgtEl>
                                          <p:spTgt spid="7"/>
                                        </p:tgtEl>
                                      </p:cBhvr>
                                    </p:animEffect>
                                  </p:childTnLst>
                                </p:cTn>
                              </p:par>
                            </p:childTnLst>
                          </p:cTn>
                        </p:par>
                        <p:par>
                          <p:cTn id="48" fill="hold">
                            <p:stCondLst>
                              <p:cond delay="7000"/>
                            </p:stCondLst>
                            <p:childTnLst>
                              <p:par>
                                <p:cTn id="49" presetID="31"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1000" fill="hold"/>
                                        <p:tgtEl>
                                          <p:spTgt spid="8"/>
                                        </p:tgtEl>
                                        <p:attrNameLst>
                                          <p:attrName>ppt_w</p:attrName>
                                        </p:attrNameLst>
                                      </p:cBhvr>
                                      <p:tavLst>
                                        <p:tav tm="0">
                                          <p:val>
                                            <p:fltVal val="0"/>
                                          </p:val>
                                        </p:tav>
                                        <p:tav tm="100000">
                                          <p:val>
                                            <p:strVal val="#ppt_w"/>
                                          </p:val>
                                        </p:tav>
                                      </p:tavLst>
                                    </p:anim>
                                    <p:anim calcmode="lin" valueType="num">
                                      <p:cBhvr>
                                        <p:cTn id="52" dur="1000" fill="hold"/>
                                        <p:tgtEl>
                                          <p:spTgt spid="8"/>
                                        </p:tgtEl>
                                        <p:attrNameLst>
                                          <p:attrName>ppt_h</p:attrName>
                                        </p:attrNameLst>
                                      </p:cBhvr>
                                      <p:tavLst>
                                        <p:tav tm="0">
                                          <p:val>
                                            <p:fltVal val="0"/>
                                          </p:val>
                                        </p:tav>
                                        <p:tav tm="100000">
                                          <p:val>
                                            <p:strVal val="#ppt_h"/>
                                          </p:val>
                                        </p:tav>
                                      </p:tavLst>
                                    </p:anim>
                                    <p:anim calcmode="lin" valueType="num">
                                      <p:cBhvr>
                                        <p:cTn id="53" dur="1000" fill="hold"/>
                                        <p:tgtEl>
                                          <p:spTgt spid="8"/>
                                        </p:tgtEl>
                                        <p:attrNameLst>
                                          <p:attrName>style.rotation</p:attrName>
                                        </p:attrNameLst>
                                      </p:cBhvr>
                                      <p:tavLst>
                                        <p:tav tm="0">
                                          <p:val>
                                            <p:fltVal val="90"/>
                                          </p:val>
                                        </p:tav>
                                        <p:tav tm="100000">
                                          <p:val>
                                            <p:fltVal val="0"/>
                                          </p:val>
                                        </p:tav>
                                      </p:tavLst>
                                    </p:anim>
                                    <p:animEffect transition="in" filter="fade">
                                      <p:cBhvr>
                                        <p:cTn id="5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animBg="1"/>
      <p:bldP spid="6" grpId="0" animBg="1"/>
      <p:bldP spid="8" grpId="0" animBg="1"/>
      <p:bldP spid="9"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Tree>
    <p:extLst>
      <p:ext uri="{BB962C8B-B14F-4D97-AF65-F5344CB8AC3E}">
        <p14:creationId xmlns:p14="http://schemas.microsoft.com/office/powerpoint/2010/main" val="48675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 Defining Behavior Target(s) to Self-Monitor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Collaboratively, the student and teacher select and carefully define the behavior(s) for the student to monitor</a:t>
            </a:r>
          </a:p>
          <a:p>
            <a:r>
              <a:rPr lang="en-US" dirty="0" smtClean="0"/>
              <a:t>These </a:t>
            </a:r>
            <a:r>
              <a:rPr lang="en-US" dirty="0"/>
              <a:t>can include behaviors </a:t>
            </a:r>
            <a:r>
              <a:rPr lang="en-US" dirty="0" smtClean="0"/>
              <a:t>to increase</a:t>
            </a:r>
            <a:endParaRPr lang="en-US" dirty="0"/>
          </a:p>
          <a:p>
            <a:pPr lvl="1"/>
            <a:r>
              <a:rPr lang="en-US" dirty="0" smtClean="0"/>
              <a:t>Remaining on-task</a:t>
            </a:r>
          </a:p>
          <a:p>
            <a:pPr lvl="1"/>
            <a:r>
              <a:rPr lang="en-US" dirty="0" smtClean="0"/>
              <a:t>Making </a:t>
            </a:r>
            <a:r>
              <a:rPr lang="en-US" dirty="0"/>
              <a:t>positive </a:t>
            </a:r>
            <a:r>
              <a:rPr lang="en-US" dirty="0" smtClean="0"/>
              <a:t>comments to peers</a:t>
            </a:r>
            <a:endParaRPr lang="en-US" dirty="0"/>
          </a:p>
          <a:p>
            <a:pPr lvl="1"/>
            <a:r>
              <a:rPr lang="en-US" dirty="0" smtClean="0"/>
              <a:t>Completing work assigned </a:t>
            </a:r>
            <a:endParaRPr lang="en-US" dirty="0"/>
          </a:p>
          <a:p>
            <a:pPr lvl="1"/>
            <a:r>
              <a:rPr lang="en-US" dirty="0" smtClean="0"/>
              <a:t>Complying </a:t>
            </a:r>
            <a:r>
              <a:rPr lang="en-US" dirty="0"/>
              <a:t>with teacher </a:t>
            </a:r>
            <a:r>
              <a:rPr lang="en-US" dirty="0" smtClean="0"/>
              <a:t>requests</a:t>
            </a:r>
            <a:endParaRPr lang="en-US" dirty="0"/>
          </a:p>
          <a:p>
            <a:pPr lvl="1"/>
            <a:r>
              <a:rPr lang="en-US" dirty="0" smtClean="0"/>
              <a:t>Reading </a:t>
            </a:r>
            <a:r>
              <a:rPr lang="en-US" dirty="0"/>
              <a:t>pages of text </a:t>
            </a:r>
            <a:r>
              <a:rPr lang="en-US" dirty="0" smtClean="0"/>
              <a:t>in a timely manner</a:t>
            </a:r>
            <a:endParaRPr lang="en-US" dirty="0"/>
          </a:p>
          <a:p>
            <a:pPr lvl="1"/>
            <a:r>
              <a:rPr lang="en-US" dirty="0" smtClean="0"/>
              <a:t>Completing </a:t>
            </a:r>
            <a:r>
              <a:rPr lang="en-US" dirty="0"/>
              <a:t>math computation </a:t>
            </a:r>
            <a:r>
              <a:rPr lang="en-US" dirty="0" smtClean="0"/>
              <a:t>problems</a:t>
            </a:r>
            <a:endParaRPr lang="en-US" dirty="0"/>
          </a:p>
          <a:p>
            <a:r>
              <a:rPr lang="en-US" dirty="0" smtClean="0"/>
              <a:t>These can also include behavior to decrease</a:t>
            </a:r>
            <a:endParaRPr lang="en-US" dirty="0"/>
          </a:p>
          <a:p>
            <a:pPr lvl="1"/>
            <a:r>
              <a:rPr lang="en-US" dirty="0" smtClean="0"/>
              <a:t>Calling out</a:t>
            </a:r>
            <a:r>
              <a:rPr lang="en-US" dirty="0"/>
              <a:t> </a:t>
            </a:r>
            <a:r>
              <a:rPr lang="en-US" dirty="0" smtClean="0"/>
              <a:t>in class</a:t>
            </a:r>
            <a:endParaRPr lang="en-US" dirty="0"/>
          </a:p>
          <a:p>
            <a:pPr lvl="1"/>
            <a:r>
              <a:rPr lang="en-US" dirty="0" smtClean="0"/>
              <a:t>Not remaining seated during class</a:t>
            </a:r>
            <a:endParaRPr lang="en-US" dirty="0"/>
          </a:p>
          <a:p>
            <a:pPr lvl="1"/>
            <a:r>
              <a:rPr lang="en-US" dirty="0" smtClean="0"/>
              <a:t>Repeatedly requesting teacher assistance</a:t>
            </a:r>
            <a:endParaRPr lang="en-US" dirty="0"/>
          </a:p>
          <a:p>
            <a:endParaRPr lang="en-US" dirty="0"/>
          </a:p>
        </p:txBody>
      </p:sp>
    </p:spTree>
    <p:extLst>
      <p:ext uri="{BB962C8B-B14F-4D97-AF65-F5344CB8AC3E}">
        <p14:creationId xmlns:p14="http://schemas.microsoft.com/office/powerpoint/2010/main" val="453356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 Defining Behavior Target(s) to Self-Monitor (cont.)</a:t>
            </a:r>
            <a:endParaRPr lang="en-US" dirty="0"/>
          </a:p>
        </p:txBody>
      </p:sp>
      <p:sp>
        <p:nvSpPr>
          <p:cNvPr id="3" name="Content Placeholder 2"/>
          <p:cNvSpPr>
            <a:spLocks noGrp="1"/>
          </p:cNvSpPr>
          <p:nvPr>
            <p:ph idx="1"/>
          </p:nvPr>
        </p:nvSpPr>
        <p:spPr/>
        <p:txBody>
          <a:bodyPr>
            <a:normAutofit/>
          </a:bodyPr>
          <a:lstStyle/>
          <a:p>
            <a:r>
              <a:rPr lang="en-US" dirty="0" smtClean="0"/>
              <a:t>Student and teacher </a:t>
            </a:r>
            <a:r>
              <a:rPr lang="en-US" dirty="0"/>
              <a:t>should meet privately </a:t>
            </a:r>
            <a:r>
              <a:rPr lang="en-US" dirty="0" smtClean="0"/>
              <a:t>to what to monitor</a:t>
            </a:r>
          </a:p>
          <a:p>
            <a:r>
              <a:rPr lang="en-US" dirty="0" smtClean="0"/>
              <a:t>For </a:t>
            </a:r>
            <a:r>
              <a:rPr lang="en-US" dirty="0"/>
              <a:t>each goal behavior, </a:t>
            </a:r>
            <a:r>
              <a:rPr lang="en-US" dirty="0" smtClean="0"/>
              <a:t>they will write </a:t>
            </a:r>
            <a:r>
              <a:rPr lang="en-US" dirty="0"/>
              <a:t>a clear, specific behavioral definition that provides observable 'look- </a:t>
            </a:r>
            <a:r>
              <a:rPr lang="en-US" dirty="0" err="1"/>
              <a:t>fors</a:t>
            </a:r>
            <a:r>
              <a:rPr lang="en-US" dirty="0"/>
              <a:t>' to indicate when the behavior is </a:t>
            </a:r>
            <a:r>
              <a:rPr lang="en-US" dirty="0" smtClean="0"/>
              <a:t>displayed</a:t>
            </a:r>
          </a:p>
          <a:p>
            <a:pPr lvl="1"/>
            <a:r>
              <a:rPr lang="en-US" dirty="0" smtClean="0"/>
              <a:t>For </a:t>
            </a:r>
            <a:r>
              <a:rPr lang="en-US" dirty="0"/>
              <a:t>example, </a:t>
            </a:r>
            <a:r>
              <a:rPr lang="en-US" dirty="0" smtClean="0"/>
              <a:t>“on-task” </a:t>
            </a:r>
            <a:r>
              <a:rPr lang="en-US" dirty="0"/>
              <a:t>can be made observable by defining it as "eyes on the teacher or desk-</a:t>
            </a:r>
            <a:r>
              <a:rPr lang="en-US" dirty="0" smtClean="0"/>
              <a:t>work”</a:t>
            </a:r>
            <a:endParaRPr lang="en-US" dirty="0"/>
          </a:p>
        </p:txBody>
      </p:sp>
    </p:spTree>
    <p:extLst>
      <p:ext uri="{BB962C8B-B14F-4D97-AF65-F5344CB8AC3E}">
        <p14:creationId xmlns:p14="http://schemas.microsoft.com/office/powerpoint/2010/main" val="30967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Tree>
    <p:extLst>
      <p:ext uri="{BB962C8B-B14F-4D97-AF65-F5344CB8AC3E}">
        <p14:creationId xmlns:p14="http://schemas.microsoft.com/office/powerpoint/2010/main" val="193638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 Choosing a Method to Record Data </a:t>
            </a:r>
            <a:endParaRPr lang="en-US" dirty="0"/>
          </a:p>
        </p:txBody>
      </p:sp>
      <p:sp>
        <p:nvSpPr>
          <p:cNvPr id="6" name="Content Placeholder 5"/>
          <p:cNvSpPr>
            <a:spLocks noGrp="1"/>
          </p:cNvSpPr>
          <p:nvPr>
            <p:ph idx="1"/>
          </p:nvPr>
        </p:nvSpPr>
        <p:spPr/>
        <p:txBody>
          <a:bodyPr/>
          <a:lstStyle/>
          <a:p>
            <a:r>
              <a:rPr lang="en-US" dirty="0" smtClean="0"/>
              <a:t>Data does </a:t>
            </a:r>
            <a:r>
              <a:rPr lang="en-US" dirty="0"/>
              <a:t>not necessarily </a:t>
            </a:r>
            <a:r>
              <a:rPr lang="en-US" dirty="0" smtClean="0"/>
              <a:t>need to be </a:t>
            </a:r>
            <a:r>
              <a:rPr lang="en-US" dirty="0"/>
              <a:t>written </a:t>
            </a:r>
            <a:r>
              <a:rPr lang="en-US" dirty="0" smtClean="0"/>
              <a:t>down</a:t>
            </a:r>
          </a:p>
          <a:p>
            <a:pPr lvl="1"/>
            <a:r>
              <a:rPr lang="en-US" dirty="0"/>
              <a:t>S</a:t>
            </a:r>
            <a:r>
              <a:rPr lang="en-US" dirty="0" smtClean="0"/>
              <a:t>tudent </a:t>
            </a:r>
            <a:r>
              <a:rPr lang="en-US" dirty="0"/>
              <a:t>who </a:t>
            </a:r>
            <a:r>
              <a:rPr lang="en-US" dirty="0" smtClean="0"/>
              <a:t>consults </a:t>
            </a:r>
            <a:r>
              <a:rPr lang="en-US" dirty="0"/>
              <a:t>a self-correction checklist before turning in math assignments or keeps a mental count of call-outs during large-group instruction may see </a:t>
            </a:r>
            <a:r>
              <a:rPr lang="en-US" dirty="0" smtClean="0"/>
              <a:t>improvements </a:t>
            </a:r>
            <a:r>
              <a:rPr lang="en-US" dirty="0"/>
              <a:t>even if </a:t>
            </a:r>
            <a:r>
              <a:rPr lang="en-US" dirty="0" smtClean="0"/>
              <a:t>he/she </a:t>
            </a:r>
            <a:r>
              <a:rPr lang="en-US" dirty="0"/>
              <a:t>does not </a:t>
            </a:r>
            <a:r>
              <a:rPr lang="en-US" dirty="0" smtClean="0"/>
              <a:t>write the self-monitoring findings</a:t>
            </a:r>
          </a:p>
          <a:p>
            <a:r>
              <a:rPr lang="en-US" dirty="0" smtClean="0"/>
              <a:t>A written record of self</a:t>
            </a:r>
            <a:r>
              <a:rPr lang="en-US" dirty="0"/>
              <a:t>-monitoring data </a:t>
            </a:r>
            <a:r>
              <a:rPr lang="en-US" dirty="0" smtClean="0"/>
              <a:t>allows </a:t>
            </a:r>
            <a:r>
              <a:rPr lang="en-US" dirty="0"/>
              <a:t>the student </a:t>
            </a:r>
            <a:r>
              <a:rPr lang="en-US" dirty="0" smtClean="0"/>
              <a:t>to </a:t>
            </a:r>
            <a:r>
              <a:rPr lang="en-US" dirty="0"/>
              <a:t>look for </a:t>
            </a:r>
            <a:r>
              <a:rPr lang="en-US" dirty="0" smtClean="0"/>
              <a:t>improvement and trends</a:t>
            </a:r>
          </a:p>
          <a:p>
            <a:endParaRPr lang="en-US" dirty="0"/>
          </a:p>
        </p:txBody>
      </p:sp>
    </p:spTree>
    <p:extLst>
      <p:ext uri="{BB962C8B-B14F-4D97-AF65-F5344CB8AC3E}">
        <p14:creationId xmlns:p14="http://schemas.microsoft.com/office/powerpoint/2010/main" val="118123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 Choosing a Method to Record Data (cont.) – </a:t>
            </a:r>
            <a:br>
              <a:rPr lang="en-US" dirty="0" smtClean="0"/>
            </a:br>
            <a:r>
              <a:rPr lang="en-US" dirty="0" smtClean="0"/>
              <a:t>Ways to Facilitate Data Collection  </a:t>
            </a:r>
            <a:endParaRPr lang="en-US" dirty="0"/>
          </a:p>
        </p:txBody>
      </p:sp>
      <p:sp>
        <p:nvSpPr>
          <p:cNvPr id="6" name="Content Placeholder 5"/>
          <p:cNvSpPr>
            <a:spLocks noGrp="1"/>
          </p:cNvSpPr>
          <p:nvPr>
            <p:ph idx="1"/>
          </p:nvPr>
        </p:nvSpPr>
        <p:spPr/>
        <p:txBody>
          <a:bodyPr>
            <a:normAutofit/>
          </a:bodyPr>
          <a:lstStyle/>
          <a:p>
            <a:r>
              <a:rPr lang="en-US" dirty="0"/>
              <a:t>Rating </a:t>
            </a:r>
            <a:r>
              <a:rPr lang="en-US" dirty="0" smtClean="0"/>
              <a:t>scale</a:t>
            </a:r>
          </a:p>
          <a:p>
            <a:pPr lvl="1"/>
            <a:r>
              <a:rPr lang="en-US" dirty="0"/>
              <a:t>C</a:t>
            </a:r>
            <a:r>
              <a:rPr lang="en-US" dirty="0" smtClean="0"/>
              <a:t>onsists </a:t>
            </a:r>
            <a:r>
              <a:rPr lang="en-US" dirty="0"/>
              <a:t>of </a:t>
            </a:r>
            <a:r>
              <a:rPr lang="en-US" dirty="0" smtClean="0"/>
              <a:t>items (one </a:t>
            </a:r>
            <a:r>
              <a:rPr lang="en-US" dirty="0"/>
              <a:t>or </a:t>
            </a:r>
            <a:r>
              <a:rPr lang="en-US" dirty="0" smtClean="0"/>
              <a:t>more) that student uses </a:t>
            </a:r>
            <a:r>
              <a:rPr lang="en-US" dirty="0"/>
              <a:t>to complete a global rating of a corresponding number of behaviors </a:t>
            </a:r>
            <a:r>
              <a:rPr lang="en-US" dirty="0" smtClean="0"/>
              <a:t>("</a:t>
            </a:r>
            <a:r>
              <a:rPr lang="en-US" dirty="0"/>
              <a:t>How well did I: (1) stay in my seat?; (2) participate?; (3) avoid distracting others?; (4) follow directions</a:t>
            </a:r>
            <a:r>
              <a:rPr lang="en-US" dirty="0" smtClean="0"/>
              <a:t>?”)</a:t>
            </a:r>
            <a:endParaRPr lang="en-US" dirty="0"/>
          </a:p>
          <a:p>
            <a:pPr lvl="1"/>
            <a:r>
              <a:rPr lang="en-US" dirty="0"/>
              <a:t>U</a:t>
            </a:r>
            <a:r>
              <a:rPr lang="en-US" dirty="0" smtClean="0"/>
              <a:t>sually </a:t>
            </a:r>
            <a:r>
              <a:rPr lang="en-US" dirty="0"/>
              <a:t>has a qualitative, sliding-scale rating format (e.g., "poor...fair...</a:t>
            </a:r>
            <a:r>
              <a:rPr lang="en-US" dirty="0" smtClean="0"/>
              <a:t>good”)</a:t>
            </a:r>
            <a:endParaRPr lang="en-US" dirty="0"/>
          </a:p>
          <a:p>
            <a:pPr lvl="1"/>
            <a:r>
              <a:rPr lang="en-US" dirty="0"/>
              <a:t>A</a:t>
            </a:r>
            <a:r>
              <a:rPr lang="en-US" dirty="0" smtClean="0"/>
              <a:t>re </a:t>
            </a:r>
            <a:r>
              <a:rPr lang="en-US" dirty="0"/>
              <a:t>typically completed at the </a:t>
            </a:r>
            <a:r>
              <a:rPr lang="en-US" dirty="0" smtClean="0"/>
              <a:t>end of </a:t>
            </a:r>
            <a:r>
              <a:rPr lang="en-US" dirty="0"/>
              <a:t>a fixed observation period </a:t>
            </a:r>
            <a:r>
              <a:rPr lang="en-US" dirty="0" smtClean="0"/>
              <a:t>(after </a:t>
            </a:r>
            <a:r>
              <a:rPr lang="en-US" dirty="0"/>
              <a:t>a class </a:t>
            </a:r>
            <a:r>
              <a:rPr lang="en-US" dirty="0" smtClean="0"/>
              <a:t>period, </a:t>
            </a:r>
            <a:r>
              <a:rPr lang="en-US" dirty="0"/>
              <a:t>at the end of the school day</a:t>
            </a:r>
            <a:r>
              <a:rPr lang="en-US" dirty="0" smtClean="0"/>
              <a:t>)</a:t>
            </a:r>
            <a:endParaRPr lang="en-US" b="1" dirty="0" smtClean="0"/>
          </a:p>
        </p:txBody>
      </p:sp>
    </p:spTree>
    <p:extLst>
      <p:ext uri="{BB962C8B-B14F-4D97-AF65-F5344CB8AC3E}">
        <p14:creationId xmlns:p14="http://schemas.microsoft.com/office/powerpoint/2010/main" val="413640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 Choosing a Method to Record Data (cont.) – </a:t>
            </a:r>
            <a:br>
              <a:rPr lang="en-US" dirty="0" smtClean="0"/>
            </a:br>
            <a:r>
              <a:rPr lang="en-US" dirty="0" smtClean="0"/>
              <a:t>Ways to Facilitate Data Collection  (cont.) </a:t>
            </a:r>
            <a:endParaRPr lang="en-US" dirty="0"/>
          </a:p>
        </p:txBody>
      </p:sp>
      <p:sp>
        <p:nvSpPr>
          <p:cNvPr id="6" name="Content Placeholder 5"/>
          <p:cNvSpPr>
            <a:spLocks noGrp="1"/>
          </p:cNvSpPr>
          <p:nvPr>
            <p:ph idx="1"/>
          </p:nvPr>
        </p:nvSpPr>
        <p:spPr/>
        <p:txBody>
          <a:bodyPr>
            <a:normAutofit/>
          </a:bodyPr>
          <a:lstStyle/>
          <a:p>
            <a:r>
              <a:rPr lang="en-US" dirty="0" smtClean="0"/>
              <a:t>Checklist</a:t>
            </a:r>
          </a:p>
          <a:p>
            <a:pPr lvl="1"/>
            <a:r>
              <a:rPr lang="en-US" dirty="0"/>
              <a:t>L</a:t>
            </a:r>
            <a:r>
              <a:rPr lang="en-US" dirty="0" smtClean="0"/>
              <a:t>isting </a:t>
            </a:r>
            <a:r>
              <a:rPr lang="en-US" dirty="0"/>
              <a:t>of behaviors </a:t>
            </a:r>
            <a:r>
              <a:rPr lang="en-US" dirty="0" smtClean="0"/>
              <a:t>that </a:t>
            </a:r>
            <a:r>
              <a:rPr lang="en-US" dirty="0"/>
              <a:t>the student periodically reviews, checking off those behaviors actually displayed during the monitoring </a:t>
            </a:r>
            <a:r>
              <a:rPr lang="en-US" dirty="0" smtClean="0"/>
              <a:t>period</a:t>
            </a:r>
            <a:endParaRPr lang="en-US" dirty="0"/>
          </a:p>
          <a:p>
            <a:pPr lvl="1"/>
            <a:r>
              <a:rPr lang="en-US" dirty="0" smtClean="0"/>
              <a:t>A </a:t>
            </a:r>
            <a:r>
              <a:rPr lang="en-US" dirty="0"/>
              <a:t>student may have a checklist for independent assignments that contains these 3 work- readiness </a:t>
            </a:r>
            <a:r>
              <a:rPr lang="en-US" dirty="0" smtClean="0"/>
              <a:t>items</a:t>
            </a:r>
            <a:endParaRPr lang="en-US" dirty="0"/>
          </a:p>
          <a:p>
            <a:pPr marL="1257300" lvl="2" indent="-342900">
              <a:buFont typeface="+mj-lt"/>
              <a:buAutoNum type="arabicPeriod"/>
            </a:pPr>
            <a:r>
              <a:rPr lang="en-US" dirty="0"/>
              <a:t>I</a:t>
            </a:r>
            <a:r>
              <a:rPr lang="en-US" dirty="0" smtClean="0"/>
              <a:t> </a:t>
            </a:r>
            <a:r>
              <a:rPr lang="en-US" dirty="0"/>
              <a:t>have all work materials </a:t>
            </a:r>
            <a:r>
              <a:rPr lang="en-US" dirty="0" smtClean="0"/>
              <a:t>needed</a:t>
            </a:r>
            <a:endParaRPr lang="en-US" dirty="0"/>
          </a:p>
          <a:p>
            <a:pPr marL="1257300" lvl="2" indent="-342900">
              <a:buFont typeface="+mj-lt"/>
              <a:buAutoNum type="arabicPeriod"/>
            </a:pPr>
            <a:r>
              <a:rPr lang="en-US" dirty="0" smtClean="0"/>
              <a:t>My </a:t>
            </a:r>
            <a:r>
              <a:rPr lang="en-US" dirty="0"/>
              <a:t>desk workspace is </a:t>
            </a:r>
            <a:r>
              <a:rPr lang="en-US" dirty="0" smtClean="0"/>
              <a:t>organized</a:t>
            </a:r>
            <a:endParaRPr lang="en-US" dirty="0"/>
          </a:p>
          <a:p>
            <a:pPr marL="1257300" lvl="2" indent="-342900">
              <a:buFont typeface="+mj-lt"/>
              <a:buAutoNum type="arabicPeriod"/>
            </a:pPr>
            <a:r>
              <a:rPr lang="en-US" dirty="0" smtClean="0"/>
              <a:t>I </a:t>
            </a:r>
            <a:r>
              <a:rPr lang="en-US" dirty="0"/>
              <a:t>understand the directions of this </a:t>
            </a:r>
            <a:r>
              <a:rPr lang="en-US" dirty="0" smtClean="0"/>
              <a:t>assignment</a:t>
            </a:r>
          </a:p>
          <a:p>
            <a:pPr lvl="1"/>
            <a:r>
              <a:rPr lang="en-US" dirty="0" smtClean="0"/>
              <a:t>Before </a:t>
            </a:r>
            <a:r>
              <a:rPr lang="en-US" dirty="0"/>
              <a:t>beginning independent work, </a:t>
            </a:r>
            <a:r>
              <a:rPr lang="en-US" dirty="0" smtClean="0"/>
              <a:t>the student </a:t>
            </a:r>
            <a:r>
              <a:rPr lang="en-US" dirty="0"/>
              <a:t>reviews and verifies that these preparatory actions have been carried </a:t>
            </a:r>
            <a:r>
              <a:rPr lang="en-US" dirty="0" smtClean="0"/>
              <a:t>out</a:t>
            </a:r>
          </a:p>
          <a:p>
            <a:pPr lvl="1"/>
            <a:r>
              <a:rPr lang="en-US" dirty="0" smtClean="0"/>
              <a:t>These are </a:t>
            </a:r>
            <a:r>
              <a:rPr lang="en-US" dirty="0"/>
              <a:t>helpful for monitoring multi-step behaviors </a:t>
            </a:r>
            <a:r>
              <a:rPr lang="en-US" dirty="0" smtClean="0"/>
              <a:t>(the </a:t>
            </a:r>
            <a:r>
              <a:rPr lang="en-US" dirty="0"/>
              <a:t>plan-write-revise-edit stages of the writing process) or for monitoring clusters of several related behaviors </a:t>
            </a:r>
            <a:r>
              <a:rPr lang="en-US" dirty="0" smtClean="0"/>
              <a:t>(as </a:t>
            </a:r>
            <a:r>
              <a:rPr lang="en-US" dirty="0"/>
              <a:t>illustrated in the work-readiness example cited above</a:t>
            </a:r>
            <a:r>
              <a:rPr lang="en-US" dirty="0" smtClean="0"/>
              <a:t>)</a:t>
            </a:r>
            <a:endParaRPr lang="en-US" dirty="0"/>
          </a:p>
          <a:p>
            <a:endParaRPr lang="en-US" b="1" dirty="0" smtClean="0"/>
          </a:p>
        </p:txBody>
      </p:sp>
    </p:spTree>
    <p:extLst>
      <p:ext uri="{BB962C8B-B14F-4D97-AF65-F5344CB8AC3E}">
        <p14:creationId xmlns:p14="http://schemas.microsoft.com/office/powerpoint/2010/main" val="52831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 Choosing a Method to Record Data (cont.) – </a:t>
            </a:r>
            <a:br>
              <a:rPr lang="en-US" dirty="0" smtClean="0"/>
            </a:br>
            <a:r>
              <a:rPr lang="en-US" dirty="0" smtClean="0"/>
              <a:t>Ways to Facilitate Data Collection (cont.)  </a:t>
            </a:r>
            <a:endParaRPr lang="en-US" dirty="0"/>
          </a:p>
        </p:txBody>
      </p:sp>
      <p:sp>
        <p:nvSpPr>
          <p:cNvPr id="6" name="Content Placeholder 5"/>
          <p:cNvSpPr>
            <a:spLocks noGrp="1"/>
          </p:cNvSpPr>
          <p:nvPr>
            <p:ph idx="1"/>
          </p:nvPr>
        </p:nvSpPr>
        <p:spPr/>
        <p:txBody>
          <a:bodyPr>
            <a:normAutofit/>
          </a:bodyPr>
          <a:lstStyle/>
          <a:p>
            <a:r>
              <a:rPr lang="en-US" dirty="0"/>
              <a:t>Frequency </a:t>
            </a:r>
            <a:r>
              <a:rPr lang="en-US" dirty="0" smtClean="0"/>
              <a:t>count</a:t>
            </a:r>
            <a:endParaRPr lang="en-US" i="1" dirty="0"/>
          </a:p>
          <a:p>
            <a:pPr lvl="1"/>
            <a:r>
              <a:rPr lang="en-US" i="1" dirty="0" smtClean="0"/>
              <a:t>S</a:t>
            </a:r>
            <a:r>
              <a:rPr lang="en-US" dirty="0" smtClean="0"/>
              <a:t>tudent </a:t>
            </a:r>
            <a:r>
              <a:rPr lang="en-US" dirty="0"/>
              <a:t>keeps a running tally of the number of times that a </a:t>
            </a:r>
            <a:r>
              <a:rPr lang="en-US" dirty="0" smtClean="0"/>
              <a:t>he/she </a:t>
            </a:r>
            <a:r>
              <a:rPr lang="en-US" dirty="0"/>
              <a:t>displays a target behavior </a:t>
            </a:r>
            <a:r>
              <a:rPr lang="en-US" dirty="0" smtClean="0"/>
              <a:t>(number </a:t>
            </a:r>
            <a:r>
              <a:rPr lang="en-US" dirty="0"/>
              <a:t>of call-outs or requests for teacher assistance) during an observation </a:t>
            </a:r>
            <a:r>
              <a:rPr lang="en-US" dirty="0" smtClean="0"/>
              <a:t>period</a:t>
            </a:r>
            <a:endParaRPr lang="en-US" dirty="0"/>
          </a:p>
        </p:txBody>
      </p:sp>
    </p:spTree>
    <p:extLst>
      <p:ext uri="{BB962C8B-B14F-4D97-AF65-F5344CB8AC3E}">
        <p14:creationId xmlns:p14="http://schemas.microsoft.com/office/powerpoint/2010/main" val="63615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Tree>
    <p:extLst>
      <p:ext uri="{BB962C8B-B14F-4D97-AF65-F5344CB8AC3E}">
        <p14:creationId xmlns:p14="http://schemas.microsoft.com/office/powerpoint/2010/main" val="1716912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 Determining a Schedule for Self-Monitoring with the Student and Teacher</a:t>
            </a:r>
            <a:endParaRPr lang="en-US" dirty="0"/>
          </a:p>
        </p:txBody>
      </p:sp>
      <p:sp>
        <p:nvSpPr>
          <p:cNvPr id="3" name="Content Placeholder 2"/>
          <p:cNvSpPr>
            <a:spLocks noGrp="1"/>
          </p:cNvSpPr>
          <p:nvPr>
            <p:ph idx="1"/>
          </p:nvPr>
        </p:nvSpPr>
        <p:spPr/>
        <p:txBody>
          <a:bodyPr>
            <a:normAutofit lnSpcReduction="10000"/>
          </a:bodyPr>
          <a:lstStyle/>
          <a:p>
            <a:r>
              <a:rPr lang="en-US" dirty="0" smtClean="0"/>
              <a:t>Start </a:t>
            </a:r>
            <a:r>
              <a:rPr lang="en-US" dirty="0"/>
              <a:t>of </a:t>
            </a:r>
            <a:r>
              <a:rPr lang="en-US" dirty="0" smtClean="0"/>
              <a:t>period/day</a:t>
            </a:r>
            <a:r>
              <a:rPr lang="en-US" i="1" dirty="0"/>
              <a:t>. </a:t>
            </a:r>
            <a:endParaRPr lang="en-US" i="1" dirty="0" smtClean="0"/>
          </a:p>
          <a:p>
            <a:pPr lvl="1"/>
            <a:r>
              <a:rPr lang="en-US" dirty="0" smtClean="0"/>
              <a:t>Suitable behaviors for this type of monitoring include arriving </a:t>
            </a:r>
            <a:r>
              <a:rPr lang="en-US" dirty="0"/>
              <a:t>to class on time and having all required work </a:t>
            </a:r>
            <a:r>
              <a:rPr lang="en-US" dirty="0" smtClean="0"/>
              <a:t>materials</a:t>
            </a:r>
          </a:p>
          <a:p>
            <a:r>
              <a:rPr lang="en-US" dirty="0"/>
              <a:t>End of </a:t>
            </a:r>
            <a:r>
              <a:rPr lang="en-US" dirty="0" smtClean="0"/>
              <a:t>period/day</a:t>
            </a:r>
            <a:r>
              <a:rPr lang="en-US" i="1" dirty="0"/>
              <a:t>. </a:t>
            </a:r>
            <a:endParaRPr lang="en-US" i="1" dirty="0" smtClean="0"/>
          </a:p>
          <a:p>
            <a:pPr lvl="1"/>
            <a:r>
              <a:rPr lang="en-US" dirty="0" smtClean="0"/>
              <a:t>Suitable behaviors for this type of monitoring include copying homework/assignments </a:t>
            </a:r>
            <a:r>
              <a:rPr lang="en-US" dirty="0"/>
              <a:t>from the board and global ratings of the student's behavior during </a:t>
            </a:r>
            <a:r>
              <a:rPr lang="en-US" dirty="0" smtClean="0"/>
              <a:t>the period</a:t>
            </a:r>
            <a:endParaRPr lang="en-US" dirty="0"/>
          </a:p>
          <a:p>
            <a:r>
              <a:rPr lang="en-US" dirty="0"/>
              <a:t>Scheduled transition points </a:t>
            </a:r>
            <a:r>
              <a:rPr lang="en-US" dirty="0" smtClean="0"/>
              <a:t>throughout period/day</a:t>
            </a:r>
            <a:r>
              <a:rPr lang="en-US" i="1" dirty="0"/>
              <a:t>. </a:t>
            </a:r>
            <a:endParaRPr lang="en-US" i="1" dirty="0" smtClean="0"/>
          </a:p>
          <a:p>
            <a:pPr lvl="1"/>
            <a:r>
              <a:rPr lang="en-US" dirty="0"/>
              <a:t>E</a:t>
            </a:r>
            <a:r>
              <a:rPr lang="en-US" dirty="0" smtClean="0"/>
              <a:t>ach </a:t>
            </a:r>
            <a:r>
              <a:rPr lang="en-US" dirty="0"/>
              <a:t>monitoring episode </a:t>
            </a:r>
            <a:r>
              <a:rPr lang="en-US" dirty="0" smtClean="0"/>
              <a:t>is tied </a:t>
            </a:r>
            <a:r>
              <a:rPr lang="en-US" dirty="0"/>
              <a:t>to a scheduled, easily identified 'transition point' </a:t>
            </a:r>
            <a:r>
              <a:rPr lang="en-US" dirty="0" smtClean="0"/>
              <a:t>occurring naturally in the </a:t>
            </a:r>
            <a:r>
              <a:rPr lang="en-US" dirty="0"/>
              <a:t>classroom </a:t>
            </a:r>
            <a:r>
              <a:rPr lang="en-US" dirty="0" smtClean="0"/>
              <a:t>setting</a:t>
            </a:r>
          </a:p>
          <a:p>
            <a:pPr lvl="1"/>
            <a:r>
              <a:rPr lang="en-US" dirty="0" smtClean="0"/>
              <a:t>A </a:t>
            </a:r>
            <a:r>
              <a:rPr lang="en-US" dirty="0"/>
              <a:t>common transition point would be the student's moving from one learning activity to another </a:t>
            </a:r>
            <a:r>
              <a:rPr lang="en-US" dirty="0" smtClean="0"/>
              <a:t>(from </a:t>
            </a:r>
            <a:r>
              <a:rPr lang="en-US" dirty="0"/>
              <a:t>independent seatwork to whole-class lecture). </a:t>
            </a:r>
            <a:endParaRPr lang="en-US" dirty="0" smtClean="0"/>
          </a:p>
          <a:p>
            <a:pPr lvl="1"/>
            <a:r>
              <a:rPr lang="en-US" dirty="0" smtClean="0"/>
              <a:t>Suitable behaviors for this type of monitoring include </a:t>
            </a:r>
            <a:r>
              <a:rPr lang="en-US" dirty="0"/>
              <a:t>the speed of the student's transition between activities and the student's general behavior during transition </a:t>
            </a:r>
            <a:r>
              <a:rPr lang="en-US" dirty="0" smtClean="0"/>
              <a:t>periods</a:t>
            </a:r>
            <a:endParaRPr lang="en-US" dirty="0"/>
          </a:p>
        </p:txBody>
      </p:sp>
    </p:spTree>
    <p:extLst>
      <p:ext uri="{BB962C8B-B14F-4D97-AF65-F5344CB8AC3E}">
        <p14:creationId xmlns:p14="http://schemas.microsoft.com/office/powerpoint/2010/main" val="315729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 – Determining a Schedule for Self-Monitoring with the Student and Teacher (cont.)</a:t>
            </a:r>
            <a:endParaRPr lang="en-US" dirty="0"/>
          </a:p>
        </p:txBody>
      </p:sp>
      <p:sp>
        <p:nvSpPr>
          <p:cNvPr id="3" name="Content Placeholder 2"/>
          <p:cNvSpPr>
            <a:spLocks noGrp="1"/>
          </p:cNvSpPr>
          <p:nvPr>
            <p:ph idx="1"/>
          </p:nvPr>
        </p:nvSpPr>
        <p:spPr/>
        <p:txBody>
          <a:bodyPr/>
          <a:lstStyle/>
          <a:p>
            <a:r>
              <a:rPr lang="en-US" dirty="0" smtClean="0"/>
              <a:t>Start/end of assignments</a:t>
            </a:r>
          </a:p>
          <a:p>
            <a:pPr lvl="1"/>
            <a:r>
              <a:rPr lang="en-US" dirty="0" smtClean="0"/>
              <a:t>As academic work is often the focus of self-monitoring, a logical time-point for doing that monitoring is when beginning or finishing assignments</a:t>
            </a:r>
          </a:p>
          <a:p>
            <a:pPr lvl="1"/>
            <a:r>
              <a:rPr lang="en-US" dirty="0" smtClean="0"/>
              <a:t>Suitable behaviors for this type of monitoring include checking for having all needed work materials and clearing the desk to create an uncluttered work space, ensuring that a writing assignment is legible and correctly formatted, or using a self- correction checklist for a math assignment to catch/correct common mistakes.</a:t>
            </a:r>
          </a:p>
          <a:p>
            <a:r>
              <a:rPr lang="en-US" dirty="0" smtClean="0"/>
              <a:t>Fixed intervals through day/period</a:t>
            </a:r>
          </a:p>
          <a:p>
            <a:pPr lvl="1"/>
            <a:r>
              <a:rPr lang="en-US" dirty="0" smtClean="0"/>
              <a:t>Monitoring here can be done every 15 minutes, at the start of each hour, etc.</a:t>
            </a:r>
          </a:p>
          <a:p>
            <a:pPr lvl="1"/>
            <a:r>
              <a:rPr lang="en-US" dirty="0" smtClean="0"/>
              <a:t>Suitable behaviors for this type of monitoring include overall classroom behaviors, attention and focus, social interactions with other students, and compliance with adult requests</a:t>
            </a:r>
            <a:endParaRPr lang="en-US" dirty="0"/>
          </a:p>
        </p:txBody>
      </p:sp>
    </p:spTree>
    <p:extLst>
      <p:ext uri="{BB962C8B-B14F-4D97-AF65-F5344CB8AC3E}">
        <p14:creationId xmlns:p14="http://schemas.microsoft.com/office/powerpoint/2010/main" val="104760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Tree>
    <p:extLst>
      <p:ext uri="{BB962C8B-B14F-4D97-AF65-F5344CB8AC3E}">
        <p14:creationId xmlns:p14="http://schemas.microsoft.com/office/powerpoint/2010/main" val="293985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 Determining a Monitoring Cue</a:t>
            </a:r>
            <a:endParaRPr lang="en-US" dirty="0"/>
          </a:p>
        </p:txBody>
      </p:sp>
      <p:sp>
        <p:nvSpPr>
          <p:cNvPr id="3" name="Content Placeholder 2"/>
          <p:cNvSpPr>
            <a:spLocks noGrp="1"/>
          </p:cNvSpPr>
          <p:nvPr>
            <p:ph idx="1"/>
          </p:nvPr>
        </p:nvSpPr>
        <p:spPr/>
        <p:txBody>
          <a:bodyPr>
            <a:normAutofit/>
          </a:bodyPr>
          <a:lstStyle/>
          <a:p>
            <a:r>
              <a:rPr lang="en-US" dirty="0" smtClean="0"/>
              <a:t>After the determination of the schedule for monitoring, a cue must be determined to </a:t>
            </a:r>
            <a:r>
              <a:rPr lang="en-US" dirty="0"/>
              <a:t>trigger student monitoring </a:t>
            </a:r>
            <a:endParaRPr lang="en-US" dirty="0" smtClean="0"/>
          </a:p>
          <a:p>
            <a:r>
              <a:rPr lang="en-US" dirty="0" smtClean="0"/>
              <a:t>“Beep tape</a:t>
            </a:r>
            <a:r>
              <a:rPr lang="en-US" dirty="0"/>
              <a:t> </a:t>
            </a:r>
            <a:r>
              <a:rPr lang="en-US" dirty="0" smtClean="0"/>
              <a:t>– this is mere a recording of “beeps” played at certain individuals </a:t>
            </a:r>
          </a:p>
          <a:p>
            <a:r>
              <a:rPr lang="en-US" dirty="0" smtClean="0"/>
              <a:t>Timer</a:t>
            </a:r>
            <a:endParaRPr lang="en-US" i="1" dirty="0"/>
          </a:p>
          <a:p>
            <a:r>
              <a:rPr lang="en-US" dirty="0" smtClean="0"/>
              <a:t>Teacher-delivered cue</a:t>
            </a:r>
            <a:endParaRPr lang="en-US" i="1" dirty="0"/>
          </a:p>
          <a:p>
            <a:r>
              <a:rPr lang="en-US" dirty="0" smtClean="0"/>
              <a:t>Student-delivered cue</a:t>
            </a:r>
            <a:endParaRPr lang="en-US" dirty="0"/>
          </a:p>
        </p:txBody>
      </p:sp>
    </p:spTree>
    <p:extLst>
      <p:ext uri="{BB962C8B-B14F-4D97-AF65-F5344CB8AC3E}">
        <p14:creationId xmlns:p14="http://schemas.microsoft.com/office/powerpoint/2010/main" val="79605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5" name="Chord 4"/>
          <p:cNvSpPr/>
          <p:nvPr/>
        </p:nvSpPr>
        <p:spPr>
          <a:xfrm>
            <a:off x="7829551" y="3152631"/>
            <a:ext cx="4886325"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smtClean="0">
              <a:solidFill>
                <a:schemeClr val="bg2">
                  <a:lumMod val="75000"/>
                </a:schemeClr>
              </a:solidFill>
            </a:endParaRPr>
          </a:p>
          <a:p>
            <a:endParaRPr lang="en-US" sz="2000" b="1" dirty="0">
              <a:solidFill>
                <a:schemeClr val="bg2">
                  <a:lumMod val="75000"/>
                </a:schemeClr>
              </a:solidFill>
            </a:endParaRPr>
          </a:p>
          <a:p>
            <a:endParaRPr lang="en-US" sz="2000" b="1" dirty="0" smtClean="0">
              <a:solidFill>
                <a:schemeClr val="bg2">
                  <a:lumMod val="75000"/>
                </a:schemeClr>
              </a:solidFill>
            </a:endParaRPr>
          </a:p>
          <a:p>
            <a:r>
              <a:rPr lang="en-US" sz="2700" b="1" dirty="0" smtClean="0">
                <a:solidFill>
                  <a:schemeClr val="bg2">
                    <a:lumMod val="75000"/>
                  </a:schemeClr>
                </a:solidFill>
              </a:rPr>
              <a:t>Choosing a </a:t>
            </a:r>
            <a:br>
              <a:rPr lang="en-US" sz="2700" b="1" dirty="0" smtClean="0">
                <a:solidFill>
                  <a:schemeClr val="bg2">
                    <a:lumMod val="75000"/>
                  </a:schemeClr>
                </a:solidFill>
              </a:rPr>
            </a:br>
            <a:r>
              <a:rPr lang="en-US" sz="2700" b="1" dirty="0" smtClean="0">
                <a:solidFill>
                  <a:schemeClr val="bg2">
                    <a:lumMod val="75000"/>
                  </a:schemeClr>
                </a:solidFill>
              </a:rPr>
              <a:t>Reward for Successful Behavior Change</a:t>
            </a:r>
            <a:endParaRPr lang="en-US" sz="2700" b="1" dirty="0">
              <a:solidFill>
                <a:schemeClr val="bg2">
                  <a:lumMod val="75000"/>
                </a:schemeClr>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Tree>
    <p:extLst>
      <p:ext uri="{BB962C8B-B14F-4D97-AF65-F5344CB8AC3E}">
        <p14:creationId xmlns:p14="http://schemas.microsoft.com/office/powerpoint/2010/main" val="136841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 Choosing Rewards for Successful Behavior Change</a:t>
            </a:r>
            <a:endParaRPr lang="en-US" dirty="0"/>
          </a:p>
        </p:txBody>
      </p:sp>
      <p:sp>
        <p:nvSpPr>
          <p:cNvPr id="3" name="Content Placeholder 2"/>
          <p:cNvSpPr>
            <a:spLocks noGrp="1"/>
          </p:cNvSpPr>
          <p:nvPr>
            <p:ph idx="1"/>
          </p:nvPr>
        </p:nvSpPr>
        <p:spPr/>
        <p:txBody>
          <a:bodyPr>
            <a:normAutofit/>
          </a:bodyPr>
          <a:lstStyle/>
          <a:p>
            <a:r>
              <a:rPr lang="en-US" dirty="0" smtClean="0"/>
              <a:t>This is optional</a:t>
            </a:r>
          </a:p>
          <a:p>
            <a:r>
              <a:rPr lang="en-US" dirty="0"/>
              <a:t>The teacher may want to choose suitable rewards to further motivate students to use self-monitoring to move toward positive behavior change </a:t>
            </a:r>
            <a:endParaRPr lang="en-US" dirty="0" smtClean="0"/>
          </a:p>
          <a:p>
            <a:r>
              <a:rPr lang="en-US" dirty="0" smtClean="0"/>
              <a:t>Teachers </a:t>
            </a:r>
            <a:r>
              <a:rPr lang="en-US" dirty="0"/>
              <a:t>can increase the power of a self-monitoring program by rewarding students when they consistently achieve positive </a:t>
            </a:r>
            <a:r>
              <a:rPr lang="en-US" dirty="0" smtClean="0"/>
              <a:t>ratings</a:t>
            </a:r>
          </a:p>
          <a:p>
            <a:r>
              <a:rPr lang="en-US" dirty="0" smtClean="0"/>
              <a:t>Keep in mind that </a:t>
            </a:r>
            <a:r>
              <a:rPr lang="en-US" dirty="0"/>
              <a:t>students differ in what experiences, privileges, or objects they find positively </a:t>
            </a:r>
            <a:r>
              <a:rPr lang="en-US" dirty="0" smtClean="0"/>
              <a:t>reinforcing</a:t>
            </a:r>
            <a:endParaRPr lang="en-US" dirty="0"/>
          </a:p>
        </p:txBody>
      </p:sp>
    </p:spTree>
    <p:extLst>
      <p:ext uri="{BB962C8B-B14F-4D97-AF65-F5344CB8AC3E}">
        <p14:creationId xmlns:p14="http://schemas.microsoft.com/office/powerpoint/2010/main" val="4269942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a:solidFill>
                  <a:schemeClr val="accent1"/>
                </a:solidFill>
              </a:rPr>
              <a:t>s</a:t>
            </a:r>
            <a:r>
              <a:rPr lang="en-US" sz="5400" b="1" dirty="0" smtClean="0">
                <a:solidFill>
                  <a:schemeClr val="accent1"/>
                </a:solidFill>
              </a:rPr>
              <a:t>elf Monitoring</a:t>
            </a:r>
            <a:endParaRPr lang="en-US" sz="5400" b="1" dirty="0">
              <a:solidFill>
                <a:schemeClr val="accent1"/>
              </a:solidFill>
            </a:endParaRPr>
          </a:p>
        </p:txBody>
      </p:sp>
      <p:sp>
        <p:nvSpPr>
          <p:cNvPr id="5" name="Chord 4"/>
          <p:cNvSpPr/>
          <p:nvPr/>
        </p:nvSpPr>
        <p:spPr>
          <a:xfrm>
            <a:off x="7829551" y="3152631"/>
            <a:ext cx="4886325"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smtClean="0">
              <a:solidFill>
                <a:schemeClr val="bg2">
                  <a:lumMod val="75000"/>
                </a:schemeClr>
              </a:solidFill>
            </a:endParaRPr>
          </a:p>
          <a:p>
            <a:endParaRPr lang="en-US" sz="2000" b="1" dirty="0">
              <a:solidFill>
                <a:schemeClr val="bg2">
                  <a:lumMod val="75000"/>
                </a:schemeClr>
              </a:solidFill>
            </a:endParaRPr>
          </a:p>
          <a:p>
            <a:endParaRPr lang="en-US" sz="2000" b="1" dirty="0" smtClean="0">
              <a:solidFill>
                <a:schemeClr val="bg2">
                  <a:lumMod val="75000"/>
                </a:schemeClr>
              </a:solidFill>
            </a:endParaRPr>
          </a:p>
          <a:p>
            <a:r>
              <a:rPr lang="en-US" sz="2700" b="1" dirty="0" smtClean="0">
                <a:solidFill>
                  <a:schemeClr val="bg2">
                    <a:lumMod val="75000"/>
                  </a:schemeClr>
                </a:solidFill>
              </a:rPr>
              <a:t>Choosing a </a:t>
            </a:r>
            <a:br>
              <a:rPr lang="en-US" sz="2700" b="1" dirty="0" smtClean="0">
                <a:solidFill>
                  <a:schemeClr val="bg2">
                    <a:lumMod val="75000"/>
                  </a:schemeClr>
                </a:solidFill>
              </a:rPr>
            </a:br>
            <a:r>
              <a:rPr lang="en-US" sz="2700" b="1" dirty="0" smtClean="0">
                <a:solidFill>
                  <a:schemeClr val="bg2">
                    <a:lumMod val="75000"/>
                  </a:schemeClr>
                </a:solidFill>
              </a:rPr>
              <a:t>Reward for Successful Behavior Change</a:t>
            </a:r>
            <a:endParaRPr lang="en-US" sz="2700" b="1" dirty="0">
              <a:solidFill>
                <a:schemeClr val="bg2">
                  <a:lumMod val="75000"/>
                </a:schemeClr>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
        <p:nvSpPr>
          <p:cNvPr id="7" name="Flowchart: Punched Tape 6"/>
          <p:cNvSpPr/>
          <p:nvPr/>
        </p:nvSpPr>
        <p:spPr>
          <a:xfrm>
            <a:off x="3889612" y="4708477"/>
            <a:ext cx="3753134" cy="1965277"/>
          </a:xfrm>
          <a:prstGeom prst="flowChartPunchedTap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2"/>
                </a:solidFill>
              </a:rPr>
              <a:t>Conducting Periodic Accuracy Checks</a:t>
            </a:r>
            <a:endParaRPr lang="en-US" sz="2800" b="1" dirty="0">
              <a:solidFill>
                <a:schemeClr val="tx2"/>
              </a:solidFill>
            </a:endParaRPr>
          </a:p>
        </p:txBody>
      </p:sp>
    </p:spTree>
    <p:extLst>
      <p:ext uri="{BB962C8B-B14F-4D97-AF65-F5344CB8AC3E}">
        <p14:creationId xmlns:p14="http://schemas.microsoft.com/office/powerpoint/2010/main" val="6519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 Conducting Periodic Accuracy Checks</a:t>
            </a:r>
            <a:endParaRPr lang="en-US" dirty="0"/>
          </a:p>
        </p:txBody>
      </p:sp>
      <p:sp>
        <p:nvSpPr>
          <p:cNvPr id="3" name="Content Placeholder 2"/>
          <p:cNvSpPr>
            <a:spLocks noGrp="1"/>
          </p:cNvSpPr>
          <p:nvPr>
            <p:ph idx="1"/>
          </p:nvPr>
        </p:nvSpPr>
        <p:spPr/>
        <p:txBody>
          <a:bodyPr/>
          <a:lstStyle/>
          <a:p>
            <a:r>
              <a:rPr lang="en-US" dirty="0"/>
              <a:t>Periodically, the teacher should check the student's self-monitoring data and </a:t>
            </a:r>
            <a:r>
              <a:rPr lang="en-US" dirty="0" smtClean="0"/>
              <a:t>procedures, particularly </a:t>
            </a:r>
            <a:r>
              <a:rPr lang="en-US" dirty="0"/>
              <a:t>at the start of the </a:t>
            </a:r>
            <a:r>
              <a:rPr lang="en-US" dirty="0" smtClean="0"/>
              <a:t>monitoring, to </a:t>
            </a:r>
            <a:r>
              <a:rPr lang="en-US" dirty="0"/>
              <a:t>ensure that the student is recording </a:t>
            </a:r>
            <a:r>
              <a:rPr lang="en-US" dirty="0" smtClean="0"/>
              <a:t>accurately</a:t>
            </a:r>
          </a:p>
          <a:p>
            <a:r>
              <a:rPr lang="en-US" dirty="0" smtClean="0"/>
              <a:t>Random </a:t>
            </a:r>
            <a:r>
              <a:rPr lang="en-US" dirty="0"/>
              <a:t>spot-checks tend to result in higher-quality student self-recording </a:t>
            </a:r>
            <a:r>
              <a:rPr lang="en-US" dirty="0" smtClean="0"/>
              <a:t>data</a:t>
            </a:r>
            <a:endParaRPr lang="en-US" dirty="0"/>
          </a:p>
          <a:p>
            <a:endParaRPr lang="en-US" dirty="0"/>
          </a:p>
        </p:txBody>
      </p:sp>
    </p:spTree>
    <p:extLst>
      <p:ext uri="{BB962C8B-B14F-4D97-AF65-F5344CB8AC3E}">
        <p14:creationId xmlns:p14="http://schemas.microsoft.com/office/powerpoint/2010/main" val="171873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5" name="Chord 4"/>
          <p:cNvSpPr/>
          <p:nvPr/>
        </p:nvSpPr>
        <p:spPr>
          <a:xfrm>
            <a:off x="7829551" y="3152631"/>
            <a:ext cx="4886325"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smtClean="0">
              <a:solidFill>
                <a:schemeClr val="bg2">
                  <a:lumMod val="75000"/>
                </a:schemeClr>
              </a:solidFill>
            </a:endParaRPr>
          </a:p>
          <a:p>
            <a:endParaRPr lang="en-US" sz="2000" b="1" dirty="0">
              <a:solidFill>
                <a:schemeClr val="bg2">
                  <a:lumMod val="75000"/>
                </a:schemeClr>
              </a:solidFill>
            </a:endParaRPr>
          </a:p>
          <a:p>
            <a:endParaRPr lang="en-US" sz="2000" b="1" dirty="0" smtClean="0">
              <a:solidFill>
                <a:schemeClr val="bg2">
                  <a:lumMod val="75000"/>
                </a:schemeClr>
              </a:solidFill>
            </a:endParaRPr>
          </a:p>
          <a:p>
            <a:r>
              <a:rPr lang="en-US" sz="2700" b="1" dirty="0" smtClean="0">
                <a:solidFill>
                  <a:schemeClr val="bg2">
                    <a:lumMod val="75000"/>
                  </a:schemeClr>
                </a:solidFill>
              </a:rPr>
              <a:t>Choosing a </a:t>
            </a:r>
            <a:br>
              <a:rPr lang="en-US" sz="2700" b="1" dirty="0" smtClean="0">
                <a:solidFill>
                  <a:schemeClr val="bg2">
                    <a:lumMod val="75000"/>
                  </a:schemeClr>
                </a:solidFill>
              </a:rPr>
            </a:br>
            <a:r>
              <a:rPr lang="en-US" sz="2700" b="1" dirty="0" smtClean="0">
                <a:solidFill>
                  <a:schemeClr val="bg2">
                    <a:lumMod val="75000"/>
                  </a:schemeClr>
                </a:solidFill>
              </a:rPr>
              <a:t>Reward for Successful Behavior Change</a:t>
            </a:r>
            <a:endParaRPr lang="en-US" sz="2700" b="1" dirty="0">
              <a:solidFill>
                <a:schemeClr val="bg2">
                  <a:lumMod val="75000"/>
                </a:schemeClr>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8" name="Teardrop 7"/>
          <p:cNvSpPr/>
          <p:nvPr/>
        </p:nvSpPr>
        <p:spPr>
          <a:xfrm>
            <a:off x="-2" y="4708477"/>
            <a:ext cx="3386140" cy="1965277"/>
          </a:xfrm>
          <a:prstGeom prst="teardrop">
            <a:avLst>
              <a:gd name="adj" fmla="val 14002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Fading the Self-Monitoring Plan</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
        <p:nvSpPr>
          <p:cNvPr id="7" name="Flowchart: Punched Tape 6"/>
          <p:cNvSpPr/>
          <p:nvPr/>
        </p:nvSpPr>
        <p:spPr>
          <a:xfrm>
            <a:off x="3889612" y="4708477"/>
            <a:ext cx="3753134" cy="1965277"/>
          </a:xfrm>
          <a:prstGeom prst="flowChartPunchedTap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2"/>
                </a:solidFill>
              </a:rPr>
              <a:t>Conducting Periodic Accuracy Checks</a:t>
            </a:r>
            <a:endParaRPr lang="en-US" sz="2800" b="1" dirty="0">
              <a:solidFill>
                <a:schemeClr val="tx2"/>
              </a:solidFill>
            </a:endParaRPr>
          </a:p>
        </p:txBody>
      </p:sp>
    </p:spTree>
    <p:extLst>
      <p:ext uri="{BB962C8B-B14F-4D97-AF65-F5344CB8AC3E}">
        <p14:creationId xmlns:p14="http://schemas.microsoft.com/office/powerpoint/2010/main" val="313460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 Fading the Self-Monitoring Plan</a:t>
            </a:r>
            <a:endParaRPr lang="en-US" dirty="0"/>
          </a:p>
        </p:txBody>
      </p:sp>
      <p:sp>
        <p:nvSpPr>
          <p:cNvPr id="3" name="Content Placeholder 2"/>
          <p:cNvSpPr>
            <a:spLocks noGrp="1"/>
          </p:cNvSpPr>
          <p:nvPr>
            <p:ph idx="1"/>
          </p:nvPr>
        </p:nvSpPr>
        <p:spPr/>
        <p:txBody>
          <a:bodyPr>
            <a:normAutofit fontScale="92500" lnSpcReduction="20000"/>
          </a:bodyPr>
          <a:lstStyle/>
          <a:p>
            <a:r>
              <a:rPr lang="en-US" dirty="0"/>
              <a:t>As the student </a:t>
            </a:r>
            <a:r>
              <a:rPr lang="en-US" dirty="0" smtClean="0"/>
              <a:t>reaches his/her </a:t>
            </a:r>
            <a:r>
              <a:rPr lang="en-US" dirty="0"/>
              <a:t>behavioral goals, self-monitoring procedures should be </a:t>
            </a:r>
            <a:r>
              <a:rPr lang="en-US" dirty="0" smtClean="0"/>
              <a:t>faded (gradually </a:t>
            </a:r>
            <a:r>
              <a:rPr lang="en-US" dirty="0"/>
              <a:t>simplified or </a:t>
            </a:r>
            <a:r>
              <a:rPr lang="en-US" dirty="0" smtClean="0"/>
              <a:t>discontinued) </a:t>
            </a:r>
          </a:p>
          <a:p>
            <a:r>
              <a:rPr lang="en-US" dirty="0" smtClean="0"/>
              <a:t>Goals </a:t>
            </a:r>
            <a:r>
              <a:rPr lang="en-US" dirty="0"/>
              <a:t>in fading </a:t>
            </a:r>
            <a:r>
              <a:rPr lang="en-US" dirty="0" smtClean="0"/>
              <a:t>are</a:t>
            </a:r>
          </a:p>
          <a:p>
            <a:pPr lvl="1"/>
            <a:r>
              <a:rPr lang="en-US" dirty="0"/>
              <a:t>T</a:t>
            </a:r>
            <a:r>
              <a:rPr lang="en-US" dirty="0" smtClean="0"/>
              <a:t>o </a:t>
            </a:r>
            <a:r>
              <a:rPr lang="en-US" dirty="0"/>
              <a:t>streamline self-monitoring so that it becomes sustainable over the long </a:t>
            </a:r>
            <a:r>
              <a:rPr lang="en-US" dirty="0" smtClean="0"/>
              <a:t>term</a:t>
            </a:r>
          </a:p>
          <a:p>
            <a:pPr lvl="1"/>
            <a:r>
              <a:rPr lang="en-US" dirty="0"/>
              <a:t>M</a:t>
            </a:r>
            <a:r>
              <a:rPr lang="en-US" dirty="0" smtClean="0"/>
              <a:t>aintaining </a:t>
            </a:r>
            <a:r>
              <a:rPr lang="en-US" dirty="0"/>
              <a:t>the student's behavioral </a:t>
            </a:r>
            <a:r>
              <a:rPr lang="en-US" dirty="0" smtClean="0"/>
              <a:t>gains simultaneously</a:t>
            </a:r>
          </a:p>
          <a:p>
            <a:r>
              <a:rPr lang="en-US" dirty="0" smtClean="0"/>
              <a:t>Ways of fading </a:t>
            </a:r>
            <a:r>
              <a:rPr lang="en-US" dirty="0"/>
              <a:t>will vary, depending on the </a:t>
            </a:r>
            <a:r>
              <a:rPr lang="en-US" dirty="0" smtClean="0"/>
              <a:t>student and the elements </a:t>
            </a:r>
            <a:r>
              <a:rPr lang="en-US" dirty="0"/>
              <a:t>that make up the self-monitoring </a:t>
            </a:r>
            <a:r>
              <a:rPr lang="en-US" dirty="0" smtClean="0"/>
              <a:t>plan</a:t>
            </a:r>
          </a:p>
          <a:p>
            <a:r>
              <a:rPr lang="en-US" dirty="0" smtClean="0"/>
              <a:t>Strategies for fading include</a:t>
            </a:r>
          </a:p>
          <a:p>
            <a:pPr lvl="1"/>
            <a:r>
              <a:rPr lang="en-US" dirty="0"/>
              <a:t>C</a:t>
            </a:r>
            <a:r>
              <a:rPr lang="en-US" dirty="0" smtClean="0"/>
              <a:t>ondensing </a:t>
            </a:r>
            <a:r>
              <a:rPr lang="en-US" dirty="0"/>
              <a:t>the monitoring format </a:t>
            </a:r>
            <a:r>
              <a:rPr lang="en-US" dirty="0" smtClean="0"/>
              <a:t>(simplifying a longer </a:t>
            </a:r>
            <a:r>
              <a:rPr lang="en-US" dirty="0"/>
              <a:t>checklist for monitoring classwork-readiness into a single </a:t>
            </a:r>
            <a:r>
              <a:rPr lang="en-US" dirty="0" smtClean="0"/>
              <a:t>question</a:t>
            </a:r>
          </a:p>
          <a:p>
            <a:pPr lvl="1"/>
            <a:r>
              <a:rPr lang="en-US" dirty="0"/>
              <a:t>C</a:t>
            </a:r>
            <a:r>
              <a:rPr lang="en-US" dirty="0" smtClean="0"/>
              <a:t>hanging </a:t>
            </a:r>
            <a:r>
              <a:rPr lang="en-US" dirty="0"/>
              <a:t>the monitoring cue </a:t>
            </a:r>
            <a:r>
              <a:rPr lang="en-US" dirty="0" smtClean="0"/>
              <a:t>(moving </a:t>
            </a:r>
            <a:r>
              <a:rPr lang="en-US" dirty="0"/>
              <a:t>from use of an external beep-tape to student-delivered </a:t>
            </a:r>
            <a:r>
              <a:rPr lang="en-US" dirty="0" smtClean="0"/>
              <a:t>cues)</a:t>
            </a:r>
          </a:p>
          <a:p>
            <a:pPr lvl="1"/>
            <a:r>
              <a:rPr lang="en-US" dirty="0"/>
              <a:t>M</a:t>
            </a:r>
            <a:r>
              <a:rPr lang="en-US" dirty="0" smtClean="0"/>
              <a:t>onitoring </a:t>
            </a:r>
            <a:r>
              <a:rPr lang="en-US" dirty="0"/>
              <a:t>less frequently </a:t>
            </a:r>
            <a:r>
              <a:rPr lang="en-US" dirty="0" smtClean="0"/>
              <a:t>(the </a:t>
            </a:r>
            <a:r>
              <a:rPr lang="en-US" dirty="0"/>
              <a:t>student </a:t>
            </a:r>
            <a:r>
              <a:rPr lang="en-US" dirty="0" smtClean="0"/>
              <a:t>changes from daily </a:t>
            </a:r>
            <a:r>
              <a:rPr lang="en-US" dirty="0"/>
              <a:t>monitoring </a:t>
            </a:r>
            <a:r>
              <a:rPr lang="en-US" dirty="0" smtClean="0"/>
              <a:t>twice </a:t>
            </a:r>
            <a:r>
              <a:rPr lang="en-US" dirty="0"/>
              <a:t>per week on randomly selected </a:t>
            </a:r>
            <a:r>
              <a:rPr lang="en-US" dirty="0" smtClean="0"/>
              <a:t>days</a:t>
            </a:r>
            <a:r>
              <a:rPr lang="en-US" dirty="0"/>
              <a:t>)</a:t>
            </a:r>
          </a:p>
        </p:txBody>
      </p:sp>
    </p:spTree>
    <p:extLst>
      <p:ext uri="{BB962C8B-B14F-4D97-AF65-F5344CB8AC3E}">
        <p14:creationId xmlns:p14="http://schemas.microsoft.com/office/powerpoint/2010/main" val="2634521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third presentation of Module 6, we addressed:</a:t>
            </a:r>
            <a:endParaRPr lang="en-US" dirty="0"/>
          </a:p>
        </p:txBody>
      </p:sp>
      <p:sp>
        <p:nvSpPr>
          <p:cNvPr id="3" name="Content Placeholder 2"/>
          <p:cNvSpPr>
            <a:spLocks noGrp="1"/>
          </p:cNvSpPr>
          <p:nvPr>
            <p:ph idx="1"/>
          </p:nvPr>
        </p:nvSpPr>
        <p:spPr/>
        <p:txBody>
          <a:bodyPr>
            <a:normAutofit/>
          </a:bodyPr>
          <a:lstStyle/>
          <a:p>
            <a:pPr lvl="0"/>
            <a:r>
              <a:rPr lang="en-US" dirty="0"/>
              <a:t>Shaping student behavior</a:t>
            </a:r>
          </a:p>
          <a:p>
            <a:pPr lvl="0"/>
            <a:r>
              <a:rPr lang="en-US" dirty="0"/>
              <a:t>Individual behavior change</a:t>
            </a:r>
          </a:p>
          <a:p>
            <a:pPr lvl="0"/>
            <a:r>
              <a:rPr lang="en-US" dirty="0"/>
              <a:t>Teaching self-monitoring </a:t>
            </a:r>
            <a:r>
              <a:rPr lang="en-US" dirty="0" smtClean="0"/>
              <a:t>strategies</a:t>
            </a:r>
            <a:endParaRPr lang="en-US" dirty="0"/>
          </a:p>
        </p:txBody>
      </p:sp>
    </p:spTree>
    <p:extLst>
      <p:ext uri="{BB962C8B-B14F-4D97-AF65-F5344CB8AC3E}">
        <p14:creationId xmlns:p14="http://schemas.microsoft.com/office/powerpoint/2010/main" val="316114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moving forward . . .</a:t>
            </a:r>
            <a:endParaRPr lang="en-US" dirty="0"/>
          </a:p>
        </p:txBody>
      </p:sp>
      <p:sp>
        <p:nvSpPr>
          <p:cNvPr id="3" name="Content Placeholder 2"/>
          <p:cNvSpPr>
            <a:spLocks noGrp="1"/>
          </p:cNvSpPr>
          <p:nvPr>
            <p:ph idx="1"/>
          </p:nvPr>
        </p:nvSpPr>
        <p:spPr/>
        <p:txBody>
          <a:bodyPr/>
          <a:lstStyle/>
          <a:p>
            <a:r>
              <a:rPr lang="en-US" dirty="0" smtClean="0"/>
              <a:t>Review the previous slide</a:t>
            </a:r>
          </a:p>
          <a:p>
            <a:r>
              <a:rPr lang="en-US" dirty="0" smtClean="0"/>
              <a:t>Decide if you are comfortable with the information presented in this presentation</a:t>
            </a:r>
          </a:p>
          <a:p>
            <a:pPr lvl="1"/>
            <a:r>
              <a:rPr lang="en-US" dirty="0" smtClean="0"/>
              <a:t>If you are not comfortable, please go back and view all or part of this presentation again; if you continue to have questions, then please use the </a:t>
            </a:r>
            <a:r>
              <a:rPr lang="en-US" b="1" dirty="0" smtClean="0"/>
              <a:t>Ask Questions Here! </a:t>
            </a:r>
            <a:r>
              <a:rPr lang="en-US" dirty="0" smtClean="0"/>
              <a:t>page in the </a:t>
            </a:r>
            <a:r>
              <a:rPr lang="en-US" b="1" i="1" dirty="0" smtClean="0"/>
              <a:t>Getting Started</a:t>
            </a:r>
            <a:r>
              <a:rPr lang="en-US" dirty="0" smtClean="0"/>
              <a:t> area to get assistance</a:t>
            </a:r>
          </a:p>
          <a:p>
            <a:pPr lvl="1"/>
            <a:r>
              <a:rPr lang="en-US" dirty="0" smtClean="0"/>
              <a:t>If you are comfortable, then you may with the remaining steps to cover in Module 6</a:t>
            </a:r>
            <a:endParaRPr lang="en-US" dirty="0"/>
          </a:p>
        </p:txBody>
      </p:sp>
    </p:spTree>
    <p:extLst>
      <p:ext uri="{BB962C8B-B14F-4D97-AF65-F5344CB8AC3E}">
        <p14:creationId xmlns:p14="http://schemas.microsoft.com/office/powerpoint/2010/main" val="29465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2573" y="2088107"/>
            <a:ext cx="8134065" cy="1802558"/>
          </a:xfrm>
          <a:prstGeom prst="rect">
            <a:avLst/>
          </a:prstGeom>
          <a:noFill/>
        </p:spPr>
        <p:txBody>
          <a:bodyPr wrap="none" lIns="91440" tIns="45720" rIns="91440" bIns="45720">
            <a:prstTxWarp prst="textCanUp">
              <a:avLst/>
            </a:prstTxWarp>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212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http://schemas.microsoft.com/office/infopath/2007/PartnerControls"/>
    <ds:schemaRef ds:uri="http://purl.org/dc/elements/1.1/"/>
    <ds:schemaRef ds:uri="http://schemas.microsoft.com/office/2006/metadata/properties"/>
    <ds:schemaRef ds:uri="http://purl.org/dc/terms/"/>
    <ds:schemaRef ds:uri="4873beb7-5857-4685-be1f-d57550cc96cc"/>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1788</TotalTime>
  <Words>3186</Words>
  <Application>Microsoft Office PowerPoint</Application>
  <PresentationFormat>Widescreen</PresentationFormat>
  <Paragraphs>293</Paragraphs>
  <Slides>59</Slides>
  <Notes>1</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Arial</vt:lpstr>
      <vt:lpstr>Euphemia</vt:lpstr>
      <vt:lpstr>Plantagenet Cherokee</vt:lpstr>
      <vt:lpstr>Wingdings</vt:lpstr>
      <vt:lpstr>Academic Literature 16x9</vt:lpstr>
      <vt:lpstr>Shaping Student Behaviors</vt:lpstr>
      <vt:lpstr>Topics to be Covered in this Presentation</vt:lpstr>
      <vt:lpstr>PowerPoint Presentation</vt:lpstr>
      <vt:lpstr>PowerPoint Presentation</vt:lpstr>
      <vt:lpstr>PowerPoint Presentation</vt:lpstr>
      <vt:lpstr>Shaping Student Behavior</vt:lpstr>
      <vt:lpstr>What is Shaping?</vt:lpstr>
      <vt:lpstr>Historical Origins</vt:lpstr>
      <vt:lpstr>Shaping Process</vt:lpstr>
      <vt:lpstr>Shaping Process (cont.)</vt:lpstr>
      <vt:lpstr>Examples</vt:lpstr>
      <vt:lpstr>Advantages of Shaping Behavior</vt:lpstr>
      <vt:lpstr>Disadvantages of Shaping Behavior</vt:lpstr>
      <vt:lpstr>Let’s Look at a Video Providing a Light Look at Shaping!</vt:lpstr>
      <vt:lpstr>What Do You Think About Shaping Behaviors?</vt:lpstr>
      <vt:lpstr>individual behavior change </vt:lpstr>
      <vt:lpstr>Behavioristic Interventions Are , , ,</vt:lpstr>
      <vt:lpstr>Benefits of Classroom Behavior Assessment</vt:lpstr>
      <vt:lpstr>PowerPoint Presentation</vt:lpstr>
      <vt:lpstr>Self-Monitoring Procedures</vt:lpstr>
      <vt:lpstr>Social Skills Training</vt:lpstr>
      <vt:lpstr>Elements of Social Skills Training</vt:lpstr>
      <vt:lpstr>PowerPoint Presentation</vt:lpstr>
      <vt:lpstr>Resolving Disagreements</vt:lpstr>
      <vt:lpstr>Making Friends in Middle School</vt:lpstr>
      <vt:lpstr>Asking a Friend to Play</vt:lpstr>
      <vt:lpstr>Behavior Contracts</vt:lpstr>
      <vt:lpstr>PowerPoint Presentation</vt:lpstr>
      <vt:lpstr>PowerPoint Presentation</vt:lpstr>
      <vt:lpstr>PowerPoint Presentation</vt:lpstr>
      <vt:lpstr>An Effective Contract Includes Statements About . . .</vt:lpstr>
      <vt:lpstr>When Selecting Reinforcement/Consequences</vt:lpstr>
      <vt:lpstr>Teaching self-management strategies </vt:lpstr>
      <vt:lpstr>Teaching Self-Monitoring Strategies to Students</vt:lpstr>
      <vt:lpstr>Advantages of Self-Monitoring in the Classroom</vt:lpstr>
      <vt:lpstr>PowerPoint Presentation</vt:lpstr>
      <vt:lpstr>PowerPoint Presentation</vt:lpstr>
      <vt:lpstr>PowerPoint Presentation</vt:lpstr>
      <vt:lpstr>#1 - Defining Behavior Target(s) to Self-Monitor</vt:lpstr>
      <vt:lpstr>#1 - Defining Behavior Target(s) to Self-Monitor (cont.)</vt:lpstr>
      <vt:lpstr>PowerPoint Presentation</vt:lpstr>
      <vt:lpstr>#2 - Choosing a Method to Record Data </vt:lpstr>
      <vt:lpstr>#2 - Choosing a Method to Record Data (cont.) –  Ways to Facilitate Data Collection  </vt:lpstr>
      <vt:lpstr>#2 - Choosing a Method to Record Data (cont.) –  Ways to Facilitate Data Collection  (cont.) </vt:lpstr>
      <vt:lpstr>#2 - Choosing a Method to Record Data (cont.) –  Ways to Facilitate Data Collection (cont.)  </vt:lpstr>
      <vt:lpstr>PowerPoint Presentation</vt:lpstr>
      <vt:lpstr>#3 – Determining a Schedule for Self-Monitoring with the Student and Teacher</vt:lpstr>
      <vt:lpstr>#3 – Determining a Schedule for Self-Monitoring with the Student and Teacher (cont.)</vt:lpstr>
      <vt:lpstr>PowerPoint Presentation</vt:lpstr>
      <vt:lpstr>#4 – Determining a Monitoring Cue</vt:lpstr>
      <vt:lpstr>PowerPoint Presentation</vt:lpstr>
      <vt:lpstr>#5 – Choosing Rewards for Successful Behavior Change</vt:lpstr>
      <vt:lpstr>PowerPoint Presentation</vt:lpstr>
      <vt:lpstr>#6 – Conducting Periodic Accuracy Checks</vt:lpstr>
      <vt:lpstr>PowerPoint Presentation</vt:lpstr>
      <vt:lpstr>#7 – Fading the Self-Monitoring Plan</vt:lpstr>
      <vt:lpstr>In this third presentation of Module 6, we addressed:</vt:lpstr>
      <vt:lpstr>Before moving forward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Susan Hildenbrand</dc:creator>
  <cp:lastModifiedBy>Hildenbrand, Susan</cp:lastModifiedBy>
  <cp:revision>266</cp:revision>
  <cp:lastPrinted>2019-03-11T20:38:56Z</cp:lastPrinted>
  <dcterms:created xsi:type="dcterms:W3CDTF">2018-10-24T15:54:23Z</dcterms:created>
  <dcterms:modified xsi:type="dcterms:W3CDTF">2020-08-20T23:59:15Z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